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90"/>
  </p:notesMasterIdLst>
  <p:sldIdLst>
    <p:sldId id="267" r:id="rId2"/>
    <p:sldId id="258" r:id="rId3"/>
    <p:sldId id="293" r:id="rId4"/>
    <p:sldId id="259" r:id="rId5"/>
    <p:sldId id="268" r:id="rId6"/>
    <p:sldId id="299" r:id="rId7"/>
    <p:sldId id="302" r:id="rId8"/>
    <p:sldId id="269" r:id="rId9"/>
    <p:sldId id="270" r:id="rId10"/>
    <p:sldId id="334" r:id="rId11"/>
    <p:sldId id="390" r:id="rId12"/>
    <p:sldId id="335" r:id="rId13"/>
    <p:sldId id="333" r:id="rId14"/>
    <p:sldId id="393" r:id="rId15"/>
    <p:sldId id="389" r:id="rId16"/>
    <p:sldId id="391" r:id="rId17"/>
    <p:sldId id="339" r:id="rId18"/>
    <p:sldId id="342" r:id="rId19"/>
    <p:sldId id="347" r:id="rId20"/>
    <p:sldId id="349" r:id="rId21"/>
    <p:sldId id="350" r:id="rId22"/>
    <p:sldId id="351" r:id="rId23"/>
    <p:sldId id="353" r:id="rId24"/>
    <p:sldId id="355" r:id="rId25"/>
    <p:sldId id="356" r:id="rId26"/>
    <p:sldId id="357" r:id="rId27"/>
    <p:sldId id="359" r:id="rId28"/>
    <p:sldId id="360" r:id="rId29"/>
    <p:sldId id="358" r:id="rId30"/>
    <p:sldId id="361" r:id="rId31"/>
    <p:sldId id="362" r:id="rId32"/>
    <p:sldId id="363" r:id="rId33"/>
    <p:sldId id="365" r:id="rId34"/>
    <p:sldId id="364" r:id="rId35"/>
    <p:sldId id="367" r:id="rId36"/>
    <p:sldId id="368" r:id="rId37"/>
    <p:sldId id="369" r:id="rId38"/>
    <p:sldId id="370" r:id="rId39"/>
    <p:sldId id="372" r:id="rId40"/>
    <p:sldId id="373" r:id="rId41"/>
    <p:sldId id="394" r:id="rId42"/>
    <p:sldId id="395" r:id="rId43"/>
    <p:sldId id="396" r:id="rId44"/>
    <p:sldId id="397" r:id="rId45"/>
    <p:sldId id="374" r:id="rId46"/>
    <p:sldId id="376" r:id="rId47"/>
    <p:sldId id="375" r:id="rId48"/>
    <p:sldId id="378" r:id="rId49"/>
    <p:sldId id="379" r:id="rId50"/>
    <p:sldId id="380" r:id="rId51"/>
    <p:sldId id="382" r:id="rId52"/>
    <p:sldId id="383" r:id="rId53"/>
    <p:sldId id="398" r:id="rId54"/>
    <p:sldId id="399" r:id="rId55"/>
    <p:sldId id="400" r:id="rId56"/>
    <p:sldId id="401" r:id="rId57"/>
    <p:sldId id="384" r:id="rId58"/>
    <p:sldId id="385" r:id="rId59"/>
    <p:sldId id="387" r:id="rId60"/>
    <p:sldId id="294" r:id="rId61"/>
    <p:sldId id="320" r:id="rId62"/>
    <p:sldId id="303" r:id="rId63"/>
    <p:sldId id="304" r:id="rId64"/>
    <p:sldId id="324" r:id="rId65"/>
    <p:sldId id="325" r:id="rId66"/>
    <p:sldId id="326" r:id="rId67"/>
    <p:sldId id="305" r:id="rId68"/>
    <p:sldId id="322" r:id="rId69"/>
    <p:sldId id="323" r:id="rId70"/>
    <p:sldId id="306" r:id="rId71"/>
    <p:sldId id="309" r:id="rId72"/>
    <p:sldId id="318" r:id="rId73"/>
    <p:sldId id="319" r:id="rId74"/>
    <p:sldId id="312" r:id="rId75"/>
    <p:sldId id="313" r:id="rId76"/>
    <p:sldId id="314" r:id="rId77"/>
    <p:sldId id="315" r:id="rId78"/>
    <p:sldId id="388" r:id="rId79"/>
    <p:sldId id="403" r:id="rId80"/>
    <p:sldId id="282" r:id="rId81"/>
    <p:sldId id="278" r:id="rId82"/>
    <p:sldId id="290" r:id="rId83"/>
    <p:sldId id="300" r:id="rId84"/>
    <p:sldId id="292" r:id="rId85"/>
    <p:sldId id="295" r:id="rId86"/>
    <p:sldId id="301" r:id="rId87"/>
    <p:sldId id="404" r:id="rId88"/>
    <p:sldId id="291" r:id="rId89"/>
  </p:sldIdLst>
  <p:sldSz cx="9144000" cy="5143500" type="screen16x9"/>
  <p:notesSz cx="6858000" cy="9144000"/>
  <p:embeddedFontLst>
    <p:embeddedFont>
      <p:font typeface="맑은 고딕" panose="020B0503020000020004" pitchFamily="50" charset="-127"/>
      <p:regular r:id="rId91"/>
      <p:bold r:id="rId92"/>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804" userDrawn="1">
          <p15:clr>
            <a:srgbClr val="A4A3A4"/>
          </p15:clr>
        </p15:guide>
        <p15:guide id="2" pos="2880">
          <p15:clr>
            <a:srgbClr val="A4A3A4"/>
          </p15:clr>
        </p15:guide>
        <p15:guide id="3" pos="204" userDrawn="1">
          <p15:clr>
            <a:srgbClr val="A4A3A4"/>
          </p15:clr>
        </p15:guide>
        <p15:guide id="4" pos="5556" userDrawn="1">
          <p15:clr>
            <a:srgbClr val="A4A3A4"/>
          </p15:clr>
        </p15:guide>
        <p15:guide id="5" orient="horz" pos="30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6288"/>
    <a:srgbClr val="808080"/>
    <a:srgbClr val="FBD8BB"/>
    <a:srgbClr val="FCE4D0"/>
    <a:srgbClr val="FCE0C8"/>
    <a:srgbClr val="FCDBC0"/>
    <a:srgbClr val="FDEADA"/>
    <a:srgbClr val="366C5B"/>
    <a:srgbClr val="3E6049"/>
    <a:srgbClr val="507C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9" autoAdjust="0"/>
    <p:restoredTop sz="90818" autoAdjust="0"/>
  </p:normalViewPr>
  <p:slideViewPr>
    <p:cSldViewPr>
      <p:cViewPr>
        <p:scale>
          <a:sx n="115" d="100"/>
          <a:sy n="115" d="100"/>
        </p:scale>
        <p:origin x="-485" y="-43"/>
      </p:cViewPr>
      <p:guideLst>
        <p:guide orient="horz" pos="804"/>
        <p:guide orient="horz" pos="3072"/>
        <p:guide pos="2880"/>
        <p:guide pos="204"/>
        <p:guide pos="555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Sheet1!$A$2</c:f>
              <c:strCache>
                <c:ptCount val="1"/>
              </c:strCache>
            </c:strRef>
          </c:tx>
          <c:spPr>
            <a:noFill/>
            <a:ln>
              <a:noFill/>
            </a:ln>
            <a:effectLst/>
          </c:spPr>
          <c:invertIfNegative val="0"/>
          <c:cat>
            <c:strRef>
              <c:f>Sheet1!$B$1:$F$1</c:f>
              <c:strCache>
                <c:ptCount val="5"/>
                <c:pt idx="0">
                  <c:v>Bluetooth</c:v>
                </c:pt>
                <c:pt idx="1">
                  <c:v>Database</c:v>
                </c:pt>
                <c:pt idx="2">
                  <c:v>Game</c:v>
                </c:pt>
                <c:pt idx="3">
                  <c:v>API</c:v>
                </c:pt>
                <c:pt idx="4">
                  <c:v>UI</c:v>
                </c:pt>
              </c:strCache>
            </c:strRef>
          </c:cat>
          <c:val>
            <c:numRef>
              <c:f>Sheet1!$B$2:$F$2</c:f>
              <c:numCache>
                <c:formatCode>m"/"d;@</c:formatCode>
                <c:ptCount val="5"/>
                <c:pt idx="0">
                  <c:v>313</c:v>
                </c:pt>
                <c:pt idx="1">
                  <c:v>298</c:v>
                </c:pt>
                <c:pt idx="2">
                  <c:v>298</c:v>
                </c:pt>
                <c:pt idx="3">
                  <c:v>290</c:v>
                </c:pt>
                <c:pt idx="4">
                  <c:v>275</c:v>
                </c:pt>
              </c:numCache>
            </c:numRef>
          </c:val>
          <c:extLst xmlns:c16r2="http://schemas.microsoft.com/office/drawing/2015/06/chart">
            <c:ext xmlns:c16="http://schemas.microsoft.com/office/drawing/2014/chart" uri="{C3380CC4-5D6E-409C-BE32-E72D297353CC}">
              <c16:uniqueId val="{00000000-0EAB-41FE-8C24-9BB852ED7FE8}"/>
            </c:ext>
          </c:extLst>
        </c:ser>
        <c:ser>
          <c:idx val="1"/>
          <c:order val="1"/>
          <c:tx>
            <c:strRef>
              <c:f>Sheet1!$A$3</c:f>
              <c:strCache>
                <c:ptCount val="1"/>
                <c:pt idx="0">
                  <c:v>작업기간</c:v>
                </c:pt>
              </c:strCache>
            </c:strRef>
          </c:tx>
          <c:spPr>
            <a:solidFill>
              <a:schemeClr val="accent2"/>
            </a:solidFill>
            <a:ln>
              <a:noFill/>
            </a:ln>
            <a:effectLst/>
          </c:spPr>
          <c:invertIfNegative val="0"/>
          <c:cat>
            <c:strRef>
              <c:f>Sheet1!$B$1:$F$1</c:f>
              <c:strCache>
                <c:ptCount val="5"/>
                <c:pt idx="0">
                  <c:v>Bluetooth</c:v>
                </c:pt>
                <c:pt idx="1">
                  <c:v>Database</c:v>
                </c:pt>
                <c:pt idx="2">
                  <c:v>Game</c:v>
                </c:pt>
                <c:pt idx="3">
                  <c:v>API</c:v>
                </c:pt>
                <c:pt idx="4">
                  <c:v>UI</c:v>
                </c:pt>
              </c:strCache>
            </c:strRef>
          </c:cat>
          <c:val>
            <c:numRef>
              <c:f>Sheet1!$B$3:$F$3</c:f>
              <c:numCache>
                <c:formatCode>m"/"d;@</c:formatCode>
                <c:ptCount val="5"/>
                <c:pt idx="0">
                  <c:v>14</c:v>
                </c:pt>
                <c:pt idx="1">
                  <c:v>14</c:v>
                </c:pt>
                <c:pt idx="2">
                  <c:v>28</c:v>
                </c:pt>
                <c:pt idx="3">
                  <c:v>7</c:v>
                </c:pt>
                <c:pt idx="4">
                  <c:v>42</c:v>
                </c:pt>
              </c:numCache>
            </c:numRef>
          </c:val>
          <c:extLst xmlns:c16r2="http://schemas.microsoft.com/office/drawing/2015/06/chart">
            <c:ext xmlns:c16="http://schemas.microsoft.com/office/drawing/2014/chart" uri="{C3380CC4-5D6E-409C-BE32-E72D297353CC}">
              <c16:uniqueId val="{00000004-0EAB-41FE-8C24-9BB852ED7FE8}"/>
            </c:ext>
          </c:extLst>
        </c:ser>
        <c:dLbls>
          <c:showLegendKey val="0"/>
          <c:showVal val="0"/>
          <c:showCatName val="0"/>
          <c:showSerName val="0"/>
          <c:showPercent val="0"/>
          <c:showBubbleSize val="0"/>
        </c:dLbls>
        <c:gapWidth val="150"/>
        <c:overlap val="100"/>
        <c:axId val="89036672"/>
        <c:axId val="89038208"/>
      </c:barChart>
      <c:catAx>
        <c:axId val="8903667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89038208"/>
        <c:crosses val="autoZero"/>
        <c:auto val="1"/>
        <c:lblAlgn val="ctr"/>
        <c:lblOffset val="100"/>
        <c:noMultiLvlLbl val="0"/>
      </c:catAx>
      <c:valAx>
        <c:axId val="89038208"/>
        <c:scaling>
          <c:orientation val="minMax"/>
          <c:max val="338"/>
          <c:min val="275"/>
        </c:scaling>
        <c:delete val="0"/>
        <c:axPos val="b"/>
        <c:majorGridlines>
          <c:spPr>
            <a:ln w="9525" cap="flat" cmpd="sng" algn="ctr">
              <a:solidFill>
                <a:schemeClr val="tx1">
                  <a:lumMod val="15000"/>
                  <a:lumOff val="85000"/>
                </a:schemeClr>
              </a:solidFill>
              <a:round/>
            </a:ln>
            <a:effectLst/>
          </c:spPr>
        </c:majorGridlines>
        <c:numFmt formatCode="m&quot;/&quot;d;@" sourceLinked="1"/>
        <c:majorTickMark val="none"/>
        <c:minorTickMark val="none"/>
        <c:tickLblPos val="nextTo"/>
        <c:spPr>
          <a:noFill/>
          <a:ln>
            <a:solidFill>
              <a:srgbClr val="327A5D"/>
            </a:solid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crossAx val="89036672"/>
        <c:crosses val="autoZero"/>
        <c:crossBetween val="between"/>
        <c:majorUnit val="7"/>
      </c:valAx>
      <c:spPr>
        <a:noFill/>
        <a:ln>
          <a:noFill/>
        </a:ln>
        <a:effectLst/>
      </c:spPr>
    </c:plotArea>
    <c:legend>
      <c:legendPos val="b"/>
      <c:legendEntry>
        <c:idx val="0"/>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ko-K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ko-KR" altLang="en-US" dirty="0"/>
              <a:t>프로젝트 기여도</a:t>
            </a:r>
          </a:p>
        </c:rich>
      </c:tx>
      <c:layout/>
      <c:overlay val="0"/>
      <c:spPr>
        <a:noFill/>
        <a:ln>
          <a:noFill/>
        </a:ln>
        <a:effectLst/>
      </c:spPr>
    </c:title>
    <c:autoTitleDeleted val="0"/>
    <c:plotArea>
      <c:layout/>
      <c:doughnutChart>
        <c:varyColors val="1"/>
        <c:ser>
          <c:idx val="0"/>
          <c:order val="0"/>
          <c:tx>
            <c:strRef>
              <c:f>Sheet1!$B$1</c:f>
              <c:strCache>
                <c:ptCount val="1"/>
                <c:pt idx="0">
                  <c:v>할당량</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26F-4A1B-8772-1BCA7C0627CC}"/>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26F-4A1B-8772-1BCA7C0627CC}"/>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626F-4A1B-8772-1BCA7C0627CC}"/>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626F-4A1B-8772-1BCA7C0627CC}"/>
              </c:ext>
            </c:extLst>
          </c:dPt>
          <c:cat>
            <c:strRef>
              <c:f>Sheet1!$A$2:$A$5</c:f>
              <c:strCache>
                <c:ptCount val="3"/>
                <c:pt idx="0">
                  <c:v>황민욱</c:v>
                </c:pt>
                <c:pt idx="1">
                  <c:v>박종한</c:v>
                </c:pt>
                <c:pt idx="2">
                  <c:v>이정빈</c:v>
                </c:pt>
              </c:strCache>
            </c:strRef>
          </c:cat>
          <c:val>
            <c:numRef>
              <c:f>Sheet1!$B$2:$B$5</c:f>
              <c:numCache>
                <c:formatCode>0.00%</c:formatCode>
                <c:ptCount val="4"/>
                <c:pt idx="0">
                  <c:v>0.33300000000000002</c:v>
                </c:pt>
                <c:pt idx="1">
                  <c:v>0.33300000000000002</c:v>
                </c:pt>
                <c:pt idx="2">
                  <c:v>0.33300000000000002</c:v>
                </c:pt>
              </c:numCache>
            </c:numRef>
          </c:val>
          <c:extLst xmlns:c16r2="http://schemas.microsoft.com/office/drawing/2015/06/chart">
            <c:ext xmlns:c16="http://schemas.microsoft.com/office/drawing/2014/chart" uri="{C3380CC4-5D6E-409C-BE32-E72D297353CC}">
              <c16:uniqueId val="{00000008-626F-4A1B-8772-1BCA7C0627CC}"/>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legendEntry>
        <c:idx val="3"/>
        <c:delete val="1"/>
      </c:legendEntry>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ko-KR"/>
        </a:p>
      </c:txPr>
    </c:legend>
    <c:plotVisOnly val="1"/>
    <c:dispBlanksAs val="gap"/>
    <c:showDLblsOverMax val="0"/>
  </c:chart>
  <c:spPr>
    <a:noFill/>
    <a:ln>
      <a:noFill/>
    </a:ln>
    <a:effectLst/>
  </c:spPr>
  <c:txPr>
    <a:bodyPr/>
    <a:lstStyle/>
    <a:p>
      <a:pPr>
        <a:defRPr/>
      </a:pPr>
      <a:endParaRPr lang="ko-K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0B0446-536E-48DB-BD0C-2DFEC8AC03FB}" type="datetimeFigureOut">
              <a:rPr lang="ko-KR" altLang="en-US" smtClean="0"/>
              <a:t>2019-12-03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DC268-2877-4857-94EF-33FB209ECB35}" type="slidenum">
              <a:rPr lang="ko-KR" altLang="en-US" smtClean="0"/>
              <a:t>‹#›</a:t>
            </a:fld>
            <a:endParaRPr lang="ko-KR" altLang="en-US"/>
          </a:p>
        </p:txBody>
      </p:sp>
    </p:spTree>
    <p:extLst>
      <p:ext uri="{BB962C8B-B14F-4D97-AF65-F5344CB8AC3E}">
        <p14:creationId xmlns:p14="http://schemas.microsoft.com/office/powerpoint/2010/main" val="312895068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0ADC268-2877-4857-94EF-33FB209ECB35}" type="slidenum">
              <a:rPr lang="ko-KR" altLang="en-US" smtClean="0"/>
              <a:t>68</a:t>
            </a:fld>
            <a:endParaRPr lang="ko-KR" altLang="en-US"/>
          </a:p>
        </p:txBody>
      </p:sp>
    </p:spTree>
    <p:extLst>
      <p:ext uri="{BB962C8B-B14F-4D97-AF65-F5344CB8AC3E}">
        <p14:creationId xmlns:p14="http://schemas.microsoft.com/office/powerpoint/2010/main" val="21956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80ADC268-2877-4857-94EF-33FB209ECB35}" type="slidenum">
              <a:rPr lang="ko-KR" altLang="en-US" smtClean="0"/>
              <a:t>69</a:t>
            </a:fld>
            <a:endParaRPr lang="ko-KR" altLang="en-US"/>
          </a:p>
        </p:txBody>
      </p:sp>
    </p:spTree>
    <p:extLst>
      <p:ext uri="{BB962C8B-B14F-4D97-AF65-F5344CB8AC3E}">
        <p14:creationId xmlns:p14="http://schemas.microsoft.com/office/powerpoint/2010/main" val="57398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597819"/>
            <a:ext cx="7772400" cy="1102519"/>
          </a:xfrm>
        </p:spPr>
        <p:txBody>
          <a:bodyPr/>
          <a:lstStyle/>
          <a:p>
            <a:r>
              <a:rPr lang="ko-KR" altLang="en-US"/>
              <a:t>마스터 제목 스타일 편집</a:t>
            </a:r>
          </a:p>
        </p:txBody>
      </p:sp>
      <p:sp>
        <p:nvSpPr>
          <p:cNvPr id="3" name="부제목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05979"/>
            <a:ext cx="2057400" cy="4388644"/>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05979"/>
            <a:ext cx="6019800" cy="4388644"/>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305176"/>
            <a:ext cx="7772400" cy="1021556"/>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04787"/>
            <a:ext cx="3008313" cy="871538"/>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3600450"/>
            <a:ext cx="5486400" cy="425054"/>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FB30EDBD-1C2D-4C1E-B459-B60219FAB484}" type="datetimeFigureOut">
              <a:rPr lang="ko-KR" altLang="en-US" smtClean="0"/>
              <a:t>2019-12-03</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4BEDD84E-25D4-4983-8AA1-2863C96F08D9}" type="slidenum">
              <a:rPr lang="ko-KR" altLang="en-US" smtClean="0"/>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B30EDBD-1C2D-4C1E-B459-B60219FAB484}" type="datetimeFigureOut">
              <a:rPr lang="ko-KR" altLang="en-US" smtClean="0"/>
              <a:t>2019-12-03</a:t>
            </a:fld>
            <a:endParaRPr lang="ko-KR" altLang="en-US"/>
          </a:p>
        </p:txBody>
      </p:sp>
      <p:sp>
        <p:nvSpPr>
          <p:cNvPr id="5" name="바닥글 개체 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BEDD84E-25D4-4983-8AA1-2863C96F08D9}" type="slidenum">
              <a:rPr lang="ko-KR" altLang="en-US" smtClean="0"/>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3.png"/><Relationship Id="rId4" Type="http://schemas.openxmlformats.org/officeDocument/2006/relationships/image" Target="../media/image22.jpeg"/></Relationships>
</file>

<file path=ppt/slides/_rels/slide6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5.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7.sv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8.png"/><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google.com/url?sa=i&amp;rct=j&amp;q=&amp;esrc=s&amp;source=images&amp;cd=&amp;ved=2ahUKEwiv15e1rYzmAhVYFogKHbcgBukQjRx6BAgBEAQ&amp;url=https://kim-hoya.tistory.com/44&amp;psig=AOvVaw3oR3X0ldjOyuZ36CoNf7kA&amp;ust=1575011532689788" TargetMode="Externa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google.com/url?sa=i&amp;rct=j&amp;q=&amp;esrc=s&amp;source=images&amp;cd=&amp;ved=2ahUKEwjGwuXerYzmAhUWMd4KHaljB9AQjRx6BAgBEAQ&amp;url=https://commons.wikimedia.org/wiki/File:Cloud-API-Logo.svg&amp;psig=AOvVaw2fbZ8EiLKtZ09LauT_eUWD&amp;ust=1575011641461700"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66C5B"/>
        </a:solidFill>
        <a:effectLst/>
      </p:bgPr>
    </p:bg>
    <p:spTree>
      <p:nvGrpSpPr>
        <p:cNvPr id="1" name=""/>
        <p:cNvGrpSpPr/>
        <p:nvPr/>
      </p:nvGrpSpPr>
      <p:grpSpPr>
        <a:xfrm>
          <a:off x="0" y="0"/>
          <a:ext cx="0" cy="0"/>
          <a:chOff x="0" y="0"/>
          <a:chExt cx="0" cy="0"/>
        </a:xfrm>
      </p:grpSpPr>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cxnSp>
        <p:nvCxnSpPr>
          <p:cNvPr id="6" name="직선 연결선 5"/>
          <p:cNvCxnSpPr>
            <a:cxnSpLocks/>
          </p:cNvCxnSpPr>
          <p:nvPr/>
        </p:nvCxnSpPr>
        <p:spPr>
          <a:xfrm>
            <a:off x="3275856" y="2559556"/>
            <a:ext cx="2628292" cy="0"/>
          </a:xfrm>
          <a:prstGeom prst="line">
            <a:avLst/>
          </a:prstGeom>
          <a:ln>
            <a:noFill/>
          </a:ln>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1D422FE3-ADFF-47C7-A638-D7E566AC14BD}"/>
              </a:ext>
            </a:extLst>
          </p:cNvPr>
          <p:cNvSpPr txBox="1"/>
          <p:nvPr/>
        </p:nvSpPr>
        <p:spPr>
          <a:xfrm>
            <a:off x="252053" y="1644357"/>
            <a:ext cx="8639894" cy="830997"/>
          </a:xfrm>
          <a:prstGeom prst="rect">
            <a:avLst/>
          </a:prstGeom>
          <a:noFill/>
          <a:ln>
            <a:noFill/>
          </a:ln>
          <a:effectLst/>
          <a:scene3d>
            <a:camera prst="obliqueTopLeft"/>
            <a:lightRig rig="threePt" dir="t"/>
          </a:scene3d>
        </p:spPr>
        <p:txBody>
          <a:bodyPr wrap="square" rtlCol="0">
            <a:spAutoFit/>
          </a:bodyPr>
          <a:lstStyle/>
          <a:p>
            <a:pPr algn="ctr"/>
            <a:r>
              <a:rPr lang="en-US" altLang="ko-KR"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The King</a:t>
            </a:r>
            <a:r>
              <a:rPr lang="ko-KR" altLang="en-US"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a:t>
            </a:r>
            <a:r>
              <a:rPr lang="en-US" altLang="ko-KR"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Of</a:t>
            </a:r>
            <a:r>
              <a:rPr lang="ko-KR" altLang="en-US"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 </a:t>
            </a:r>
            <a:r>
              <a:rPr lang="en-US" altLang="ko-KR"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Snakes</a:t>
            </a:r>
            <a:endParaRPr lang="ko-KR" altLang="en-US"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
        <p:nvSpPr>
          <p:cNvPr id="7" name="TextBox 6">
            <a:extLst>
              <a:ext uri="{FF2B5EF4-FFF2-40B4-BE49-F238E27FC236}">
                <a16:creationId xmlns:a16="http://schemas.microsoft.com/office/drawing/2014/main" xmlns="" id="{7CB6792D-1D3A-453D-B432-837A670EB26E}"/>
              </a:ext>
            </a:extLst>
          </p:cNvPr>
          <p:cNvSpPr txBox="1"/>
          <p:nvPr/>
        </p:nvSpPr>
        <p:spPr>
          <a:xfrm>
            <a:off x="18002" y="2727961"/>
            <a:ext cx="9144000" cy="461665"/>
          </a:xfrm>
          <a:prstGeom prst="rect">
            <a:avLst/>
          </a:prstGeom>
          <a:noFill/>
          <a:ln>
            <a:noFill/>
          </a:ln>
          <a:effectLst/>
          <a:scene3d>
            <a:camera prst="obliqueTopLeft"/>
            <a:lightRig rig="threePt" dir="t"/>
          </a:scene3d>
        </p:spPr>
        <p:txBody>
          <a:bodyPr wrap="square" rtlCol="0">
            <a:spAutoFit/>
          </a:bodyPr>
          <a:lstStyle/>
          <a:p>
            <a:pPr algn="ctr"/>
            <a:r>
              <a:rPr lang="ko-KR" altLang="en-US" sz="2400" b="1" spc="600" dirty="0" err="1">
                <a:ln>
                  <a:solidFill>
                    <a:schemeClr val="tx1"/>
                  </a:solidFill>
                </a:ln>
                <a:solidFill>
                  <a:schemeClr val="bg1"/>
                </a:solidFill>
                <a:latin typeface="맑은 고딕" panose="020B0503020000020004" pitchFamily="50" charset="-127"/>
                <a:ea typeface="맑은 고딕" panose="020B0503020000020004" pitchFamily="50" charset="-127"/>
              </a:rPr>
              <a:t>분산모바일정보시스템및실험</a:t>
            </a:r>
            <a:endParaRPr lang="ko-KR" altLang="en-US" sz="2400" b="1" spc="600" dirty="0">
              <a:ln>
                <a:solidFill>
                  <a:schemeClr val="tx1"/>
                </a:solidFill>
              </a:ln>
              <a:solidFill>
                <a:schemeClr val="bg1"/>
              </a:solidFill>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xmlns="" id="{F7069A77-05BA-4441-A1BF-F29C66222BE3}"/>
              </a:ext>
            </a:extLst>
          </p:cNvPr>
          <p:cNvSpPr txBox="1"/>
          <p:nvPr/>
        </p:nvSpPr>
        <p:spPr>
          <a:xfrm>
            <a:off x="0" y="4587974"/>
            <a:ext cx="9144000" cy="338554"/>
          </a:xfrm>
          <a:prstGeom prst="rect">
            <a:avLst/>
          </a:prstGeom>
          <a:noFill/>
          <a:ln>
            <a:noFill/>
          </a:ln>
          <a:effectLst/>
          <a:scene3d>
            <a:camera prst="obliqueTopLeft"/>
            <a:lightRig rig="threePt" dir="t"/>
          </a:scene3d>
        </p:spPr>
        <p:txBody>
          <a:bodyPr wrap="square" rtlCol="0">
            <a:spAutoFit/>
          </a:bodyPr>
          <a:lstStyle/>
          <a:p>
            <a:pPr algn="ctr"/>
            <a:r>
              <a:rPr lang="ko-KR" altLang="en-US" sz="1600" b="1" spc="600" dirty="0">
                <a:ln>
                  <a:solidFill>
                    <a:schemeClr val="tx1"/>
                  </a:solidFill>
                </a:ln>
                <a:solidFill>
                  <a:schemeClr val="bg1"/>
                </a:solidFill>
                <a:latin typeface="맑은 고딕" panose="020B0503020000020004" pitchFamily="50" charset="-127"/>
                <a:ea typeface="맑은 고딕" panose="020B0503020000020004" pitchFamily="50" charset="-127"/>
              </a:rPr>
              <a:t>이정빈 </a:t>
            </a:r>
            <a:r>
              <a:rPr lang="en-US" altLang="ko-KR" sz="1600" b="1" spc="600" dirty="0">
                <a:ln>
                  <a:solidFill>
                    <a:schemeClr val="tx1"/>
                  </a:solidFill>
                </a:ln>
                <a:solidFill>
                  <a:schemeClr val="bg1"/>
                </a:solidFill>
                <a:latin typeface="맑은 고딕" panose="020B0503020000020004" pitchFamily="50" charset="-127"/>
                <a:ea typeface="맑은 고딕" panose="020B0503020000020004" pitchFamily="50" charset="-127"/>
              </a:rPr>
              <a:t>| </a:t>
            </a:r>
            <a:r>
              <a:rPr lang="ko-KR" altLang="en-US" sz="1600" b="1" spc="600" dirty="0" err="1">
                <a:ln>
                  <a:solidFill>
                    <a:schemeClr val="tx1"/>
                  </a:solidFill>
                </a:ln>
                <a:solidFill>
                  <a:schemeClr val="bg1"/>
                </a:solidFill>
                <a:latin typeface="맑은 고딕" panose="020B0503020000020004" pitchFamily="50" charset="-127"/>
                <a:ea typeface="맑은 고딕" panose="020B0503020000020004" pitchFamily="50" charset="-127"/>
              </a:rPr>
              <a:t>황민욱</a:t>
            </a:r>
            <a:r>
              <a:rPr lang="ko-KR" altLang="en-US" sz="1600" b="1" spc="600" dirty="0">
                <a:ln>
                  <a:solidFill>
                    <a:schemeClr val="tx1"/>
                  </a:solidFill>
                </a:ln>
                <a:solidFill>
                  <a:schemeClr val="bg1"/>
                </a:solidFill>
                <a:latin typeface="맑은 고딕" panose="020B0503020000020004" pitchFamily="50" charset="-127"/>
                <a:ea typeface="맑은 고딕" panose="020B0503020000020004" pitchFamily="50" charset="-127"/>
              </a:rPr>
              <a:t> </a:t>
            </a:r>
            <a:r>
              <a:rPr lang="en-US" altLang="ko-KR" sz="1600" b="1" spc="600" dirty="0">
                <a:ln>
                  <a:solidFill>
                    <a:schemeClr val="tx1"/>
                  </a:solidFill>
                </a:ln>
                <a:solidFill>
                  <a:schemeClr val="bg1"/>
                </a:solidFill>
                <a:latin typeface="맑은 고딕" panose="020B0503020000020004" pitchFamily="50" charset="-127"/>
                <a:ea typeface="맑은 고딕" panose="020B0503020000020004" pitchFamily="50" charset="-127"/>
              </a:rPr>
              <a:t>| </a:t>
            </a:r>
            <a:r>
              <a:rPr lang="ko-KR" altLang="en-US" sz="1600" b="1" spc="600" dirty="0" err="1">
                <a:ln>
                  <a:solidFill>
                    <a:schemeClr val="tx1"/>
                  </a:solidFill>
                </a:ln>
                <a:solidFill>
                  <a:schemeClr val="bg1"/>
                </a:solidFill>
                <a:latin typeface="맑은 고딕" panose="020B0503020000020004" pitchFamily="50" charset="-127"/>
                <a:ea typeface="맑은 고딕" panose="020B0503020000020004" pitchFamily="50" charset="-127"/>
              </a:rPr>
              <a:t>박종한</a:t>
            </a:r>
            <a:endParaRPr lang="ko-KR" altLang="en-US" sz="1600" b="1" spc="600" dirty="0">
              <a:ln>
                <a:solidFill>
                  <a:schemeClr val="tx1"/>
                </a:solidFill>
              </a:ln>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578811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AndroidManifest.xml</a:t>
            </a:r>
          </a:p>
        </p:txBody>
      </p:sp>
      <p:sp>
        <p:nvSpPr>
          <p:cNvPr id="10" name="Rectangle 5">
            <a:extLst>
              <a:ext uri="{FF2B5EF4-FFF2-40B4-BE49-F238E27FC236}">
                <a16:creationId xmlns:a16="http://schemas.microsoft.com/office/drawing/2014/main" xmlns="" id="{04180291-4E4D-43FD-917D-140049654AA2}"/>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&lt;!--API 접근을 위한 인터넷 권한 부여--&gt;</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6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uses-permission</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6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android.permission.INTERNET</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&lt;!--저장소 파일 권한 요청--&gt;</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6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uses-permission</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6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android.permission.READ_EXTERNAL_STORAGE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&lt;!--진동 권한 부여--&gt;</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6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uses-permission</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6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600" b="0" i="0" u="none" strike="noStrike" cap="none" normalizeH="0" baseline="0" dirty="0">
                <a:ln>
                  <a:noFill/>
                </a:ln>
                <a:solidFill>
                  <a:srgbClr val="BABAB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android.permission.VIBRATE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&lt;!--블루투스 권한 부여--&gt;</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6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uses-permission</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6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android.permission.BLUETOOTH</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6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uses-permission</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6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android.permission.BLUETOOTH_ADMIN</a:t>
            </a:r>
            <a:r>
              <a:rPr kumimoji="0" lang="ko-KR" altLang="ko-KR" sz="16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endParaRPr kumimoji="0" lang="en-US"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6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600" dirty="0">
                <a:solidFill>
                  <a:srgbClr val="E8BF6A"/>
                </a:solidFill>
                <a:latin typeface="굴림체" panose="020B0609000101010101" pitchFamily="49" charset="-127"/>
                <a:ea typeface="굴림체" panose="020B0609000101010101" pitchFamily="49" charset="-127"/>
              </a:rPr>
              <a:t>…</a:t>
            </a:r>
            <a:endParaRPr kumimoji="0" lang="ko-KR" altLang="ko-K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561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bg/>
                                          </p:spTgt>
                                        </p:tgtEl>
                                        <p:attrNameLst>
                                          <p:attrName>style.visibility</p:attrName>
                                        </p:attrNameLst>
                                      </p:cBhvr>
                                      <p:to>
                                        <p:strVal val="visible"/>
                                      </p:to>
                                    </p:set>
                                    <p:animEffect transition="in" filter="fade">
                                      <p:cBhvr>
                                        <p:cTn id="16" dur="500"/>
                                        <p:tgtEl>
                                          <p:spTgt spid="10">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SplashActivity.java</a:t>
            </a:r>
          </a:p>
        </p:txBody>
      </p:sp>
      <p:sp>
        <p:nvSpPr>
          <p:cNvPr id="3" name="Rectangle 2">
            <a:extLst>
              <a:ext uri="{FF2B5EF4-FFF2-40B4-BE49-F238E27FC236}">
                <a16:creationId xmlns:a16="http://schemas.microsoft.com/office/drawing/2014/main" xmlns="" id="{62B38639-81C8-4C2E-8543-737954607A8B}"/>
              </a:ext>
            </a:extLst>
          </p:cNvPr>
          <p:cNvSpPr>
            <a:spLocks noGrp="1" noChangeArrowheads="1"/>
          </p:cNvSpPr>
          <p:nvPr>
            <p:ph idx="1"/>
          </p:nvPr>
        </p:nvSpPr>
        <p:spPr bwMode="auto">
          <a:xfrm>
            <a:off x="324683" y="1269980"/>
            <a:ext cx="8495467"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BBB529"/>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onDenied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//권한이 거부되었을 때</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"권한이 거부되었습니다. :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Permission</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denied</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"アクセスが拒否されました。 :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onGranted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//권한이 허용되었을 때</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"권한이 허용되었습니다. :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Permission</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granted</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"権限が許可されました。: "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permissions.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903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LoginActivity.java</a:t>
            </a:r>
          </a:p>
        </p:txBody>
      </p:sp>
      <p:sp>
        <p:nvSpPr>
          <p:cNvPr id="11" name="Rectangle 5">
            <a:extLst>
              <a:ext uri="{FF2B5EF4-FFF2-40B4-BE49-F238E27FC236}">
                <a16:creationId xmlns:a16="http://schemas.microsoft.com/office/drawing/2014/main" xmlns="" id="{C41FFA64-5980-47B6-B838-E4D34BF88CEF}"/>
              </a:ext>
            </a:extLst>
          </p:cNvPr>
          <p:cNvSpPr>
            <a:spLocks noGrp="1" noChangeArrowheads="1"/>
          </p:cNvSpPr>
          <p:nvPr>
            <p:ph idx="1"/>
          </p:nvPr>
        </p:nvSpPr>
        <p:spPr bwMode="auto">
          <a:xfrm>
            <a:off x="332646" y="1291228"/>
            <a:ext cx="8487504"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onTextChanged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final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CharSequence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charSequence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i1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i2) {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//입력 상자 내용이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바뀔때</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charSequence.length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//공백일 경우</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//이벤트 동작을 막음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final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charSequence.toString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toUpperCase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//대문자로 통일해서 처리함</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//아이디가 이미 존재하는 경우</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//아이디가 데이터베이스에 없는 경우</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.insert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unnamed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0.5F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0.5F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sid.setID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CC7832"/>
                </a:solidFill>
                <a:latin typeface="굴림체" panose="020B0609000101010101" pitchFamily="49" charset="-127"/>
                <a:ea typeface="굴림체" panose="020B0609000101010101" pitchFamily="49" charset="-127"/>
              </a:rPr>
              <a:t>	…</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3486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bg/>
                                          </p:spTgt>
                                        </p:tgtEl>
                                        <p:attrNameLst>
                                          <p:attrName>style.visibility</p:attrName>
                                        </p:attrNameLst>
                                      </p:cBhvr>
                                      <p:to>
                                        <p:strVal val="visible"/>
                                      </p:to>
                                    </p:set>
                                    <p:animEffect transition="in" filter="fade">
                                      <p:cBhvr>
                                        <p:cTn id="16" dur="500"/>
                                        <p:tgtEl>
                                          <p:spTgt spid="11">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500"/>
                                        <p:tgtEl>
                                          <p:spTgt spid="11">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1"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SplashActivity.java</a:t>
            </a:r>
          </a:p>
        </p:txBody>
      </p:sp>
      <p:sp>
        <p:nvSpPr>
          <p:cNvPr id="5" name="Rectangle 2">
            <a:extLst>
              <a:ext uri="{FF2B5EF4-FFF2-40B4-BE49-F238E27FC236}">
                <a16:creationId xmlns:a16="http://schemas.microsoft.com/office/drawing/2014/main" xmlns="" id="{DD0A9F63-F110-4D1F-812A-036639CD66C3}"/>
              </a:ext>
            </a:extLst>
          </p:cNvPr>
          <p:cNvSpPr>
            <a:spLocks noGrp="1" noChangeArrowheads="1"/>
          </p:cNvSpPr>
          <p:nvPr>
            <p:ph idx="1"/>
          </p:nvPr>
        </p:nvSpPr>
        <p:spPr bwMode="auto">
          <a:xfrm>
            <a:off x="323850" y="1280829"/>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button1</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button.setOnClickListener</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View.OnClickListener</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1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MainActivity.</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인텐트</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참조</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시작</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LoginActivity.</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인텐트</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참조</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시작</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종료</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AutoPermissions.</a:t>
            </a:r>
            <a:r>
              <a:rPr kumimoji="0" lang="ko-KR" altLang="ko-KR" sz="11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Companion</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.loadAllPermissions</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101</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//권한 부여</a:t>
            </a:r>
            <a:endParaRPr kumimoji="0" lang="en-US"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808080"/>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endParaRPr kumimoji="0" lang="ko-KR" altLang="ko-K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411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SavedID.java (</a:t>
            </a:r>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t>
            </a:r>
          </a:p>
        </p:txBody>
      </p:sp>
      <p:sp>
        <p:nvSpPr>
          <p:cNvPr id="4" name="Rectangle 1">
            <a:extLst>
              <a:ext uri="{FF2B5EF4-FFF2-40B4-BE49-F238E27FC236}">
                <a16:creationId xmlns:a16="http://schemas.microsoft.com/office/drawing/2014/main" xmlns="" id="{D90B5193-0273-4E2D-B93F-0EB2B47931FF}"/>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extends</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Application</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getID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setID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globalString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tkos_id</a:t>
            </a:r>
            <a:r>
              <a:rPr kumimoji="0" lang="ko-KR" altLang="ko-KR" sz="14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globalString</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1125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AndroidManifest.xml (</a:t>
            </a:r>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t>
            </a:r>
          </a:p>
        </p:txBody>
      </p:sp>
      <p:sp>
        <p:nvSpPr>
          <p:cNvPr id="3" name="Rectangle 1">
            <a:extLst>
              <a:ext uri="{FF2B5EF4-FFF2-40B4-BE49-F238E27FC236}">
                <a16:creationId xmlns:a16="http://schemas.microsoft.com/office/drawing/2014/main" xmlns="" id="{8DABBBE5-70A3-4403-8466-A28D5B0B4B78}"/>
              </a:ext>
            </a:extLst>
          </p:cNvPr>
          <p:cNvSpPr>
            <a:spLocks noGrp="1" noChangeArrowheads="1"/>
          </p:cNvSpPr>
          <p:nvPr>
            <p:ph idx="1"/>
          </p:nvPr>
        </p:nvSpPr>
        <p:spPr bwMode="auto">
          <a:xfrm>
            <a:off x="342938" y="1286355"/>
            <a:ext cx="8477212"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E8BF6A"/>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activity</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SplashActivity</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:configChanges</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locale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intent-filter</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action</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android.intent.action.MAIN</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category</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android.intent.category.LAUNCHER</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intent-filter</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activity</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activity</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DeviceListActivity</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:configChanges</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orientation|keyboardHidden</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:label</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select</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to</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connect</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:theme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android:style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Theme.Holo.Dialog</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b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&lt;</a:t>
            </a:r>
            <a:r>
              <a:rPr kumimoji="0" lang="ko-KR" altLang="ko-KR" sz="1100" b="0" i="0" u="none" strike="noStrike" cap="none" normalizeH="0" baseline="0" dirty="0" err="1">
                <a:ln>
                  <a:noFill/>
                </a:ln>
                <a:solidFill>
                  <a:srgbClr val="E8BF6A"/>
                </a:solidFill>
                <a:effectLst/>
                <a:latin typeface="굴림체" panose="020B0609000101010101" pitchFamily="49" charset="-127"/>
                <a:ea typeface="굴림체" panose="020B0609000101010101" pitchFamily="49" charset="-127"/>
              </a:rPr>
              <a:t>activity</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MultiGameActivity</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:theme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android:style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Theme.NoTitleBar.Fullscreen</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android</a:t>
            </a:r>
            <a:r>
              <a:rPr kumimoji="0" lang="ko-KR" altLang="ko-KR" sz="1100" b="0" i="0" u="none" strike="noStrike" cap="none" normalizeH="0" baseline="0" dirty="0" err="1">
                <a:ln>
                  <a:noFill/>
                </a:ln>
                <a:solidFill>
                  <a:srgbClr val="BABABA"/>
                </a:solidFill>
                <a:effectLst/>
                <a:latin typeface="굴림체" panose="020B0609000101010101" pitchFamily="49" charset="-127"/>
                <a:ea typeface="굴림체" panose="020B0609000101010101" pitchFamily="49" charset="-127"/>
              </a:rPr>
              <a:t>:configChanges</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locale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/&gt;</a:t>
            </a:r>
            <a:endParaRPr lang="en-US" altLang="ko-KR" sz="1100" dirty="0">
              <a:solidFill>
                <a:srgbClr val="E8BF6A"/>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E8BF6A"/>
                </a:solidFill>
                <a:effectLst/>
                <a:latin typeface="굴림체" panose="020B0609000101010101" pitchFamily="49" charset="-127"/>
                <a:ea typeface="굴림체" panose="020B0609000101010101" pitchFamily="49" charset="-127"/>
              </a:rPr>
              <a:t>…</a:t>
            </a:r>
            <a:endParaRPr kumimoji="0" lang="ko-KR" altLang="ko-KR"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8758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Constants.java (</a:t>
            </a:r>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t>
            </a:r>
          </a:p>
        </p:txBody>
      </p:sp>
      <p:sp>
        <p:nvSpPr>
          <p:cNvPr id="4" name="Rectangle 1">
            <a:extLst>
              <a:ext uri="{FF2B5EF4-FFF2-40B4-BE49-F238E27FC236}">
                <a16:creationId xmlns:a16="http://schemas.microsoft.com/office/drawing/2014/main" xmlns="" id="{CBF539AA-081C-40BD-9FB5-72237A77369A}"/>
              </a:ext>
            </a:extLst>
          </p:cNvPr>
          <p:cNvSpPr>
            <a:spLocks noGrp="1" noChangeArrowheads="1"/>
          </p:cNvSpPr>
          <p:nvPr>
            <p:ph idx="1"/>
          </p:nvPr>
        </p:nvSpPr>
        <p:spPr bwMode="auto">
          <a:xfrm>
            <a:off x="336071"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package</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com.example.tkos</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Defines</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several</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constants</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used</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between</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link</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Fragment1} and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interface</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Message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types</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sent</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from</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BluetoothChatService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Handler</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MESSAGE_STATE_CHANGE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MESSAGE_READ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MESSAGE_WRITE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3</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MESSAGE_DEVICE_NAME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4</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MESSAGE_TOAST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5</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Key</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names</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received</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from</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BluetoothChatService</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Handler</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DEVICE_NAME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device_name</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TOAST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toast</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endParaRPr kumimoji="0" lang="ko-KR" altLang="ko-K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438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MainActivity.java</a:t>
            </a:r>
          </a:p>
        </p:txBody>
      </p:sp>
      <p:sp>
        <p:nvSpPr>
          <p:cNvPr id="5" name="Rectangle 2">
            <a:extLst>
              <a:ext uri="{FF2B5EF4-FFF2-40B4-BE49-F238E27FC236}">
                <a16:creationId xmlns:a16="http://schemas.microsoft.com/office/drawing/2014/main" xmlns="" id="{382CB78D-7CE8-4E28-88D6-5925CC8CF402}"/>
              </a:ext>
            </a:extLst>
          </p:cNvPr>
          <p:cNvSpPr>
            <a:spLocks noGrp="1" noChangeArrowheads="1"/>
          </p:cNvSpPr>
          <p:nvPr>
            <p:ph idx="1"/>
          </p:nvPr>
        </p:nvSpPr>
        <p:spPr bwMode="auto">
          <a:xfrm>
            <a:off x="323850" y="1270473"/>
            <a:ext cx="8496301"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viewPager</a:t>
            </a:r>
            <a:r>
              <a:rPr kumimoji="0" lang="ko-KR"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ViewPager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R.id.</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pager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bottomNavigationView</a:t>
            </a:r>
            <a:r>
              <a:rPr kumimoji="0" lang="ko-KR"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BottomNavigationView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R.id.</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bottom_navigation</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bottomNavigationView</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.setOnNavigationItemSelectedListener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BottomNavigationView.OnNavigationItemSelectedListener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onNavigationItemSelected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MenuItem</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item</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switch</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item.getItemId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10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tab1</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viewPager</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.setCurrentItem</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break</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10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tab2</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viewPager</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.setCurrentItem</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break</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10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tab3</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viewPager</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.setCurrentItem</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break</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CC7832"/>
                </a:solidFill>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p:txBody>
      </p:sp>
    </p:spTree>
    <p:extLst>
      <p:ext uri="{BB962C8B-B14F-4D97-AF65-F5344CB8AC3E}">
        <p14:creationId xmlns:p14="http://schemas.microsoft.com/office/powerpoint/2010/main" val="144012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Fragment1.java</a:t>
            </a:r>
          </a:p>
        </p:txBody>
      </p:sp>
      <p:sp>
        <p:nvSpPr>
          <p:cNvPr id="4" name="Rectangle 2">
            <a:extLst>
              <a:ext uri="{FF2B5EF4-FFF2-40B4-BE49-F238E27FC236}">
                <a16:creationId xmlns:a16="http://schemas.microsoft.com/office/drawing/2014/main" xmlns="" id="{764EE0B0-E49D-43AD-A3CE-2D886EDC1080}"/>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button.setOnClickListener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.setMode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getWindowManager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getDefaultDisplay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Point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size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Point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display.getSize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size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screenWidth</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size.</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x</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screenHeight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size.</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y</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headAnimBitmap</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BitmapFactory.</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decodeResource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getResources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R.drawable.</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head_sprite_sheet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인텐트</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참조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581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Fragment2.java</a:t>
            </a:r>
          </a:p>
        </p:txBody>
      </p:sp>
      <p:sp>
        <p:nvSpPr>
          <p:cNvPr id="8" name="Rectangle 4">
            <a:extLst>
              <a:ext uri="{FF2B5EF4-FFF2-40B4-BE49-F238E27FC236}">
                <a16:creationId xmlns:a16="http://schemas.microsoft.com/office/drawing/2014/main" xmlns="" id="{AD26E1BA-73C4-4C65-B245-601C32A6F361}"/>
              </a:ext>
            </a:extLst>
          </p:cNvPr>
          <p:cNvSpPr>
            <a:spLocks noGrp="1" noChangeArrowheads="1"/>
          </p:cNvSpPr>
          <p:nvPr>
            <p:ph idx="1"/>
          </p:nvPr>
        </p:nvSpPr>
        <p:spPr bwMode="auto">
          <a:xfrm>
            <a:off x="326846"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bluetoothOn</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mBluetoothAdapter</a:t>
            </a:r>
            <a:r>
              <a:rPr kumimoji="0" lang="ko-KR" altLang="ko-KR" sz="14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디바이스가 블루투스를 지원하지 않을</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"블루투스를 지원하지 않는 기기입니다."</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This</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does</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not</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support</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Bluetooth</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"Bluetoothをサポートしていない機器です。"</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592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500"/>
                                        <p:tgtEl>
                                          <p:spTgt spid="8">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flipH="1">
            <a:off x="-612580" y="0"/>
            <a:ext cx="2808316" cy="5143500"/>
          </a:xfrm>
          <a:prstGeom prst="rect">
            <a:avLst/>
          </a:prstGeom>
          <a:solidFill>
            <a:srgbClr val="327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맑은 고딕" panose="020B0503020000020004" pitchFamily="50" charset="-127"/>
              <a:ea typeface="맑은 고딕" panose="020B0503020000020004" pitchFamily="50" charset="-127"/>
            </a:endParaRPr>
          </a:p>
        </p:txBody>
      </p:sp>
      <p:sp>
        <p:nvSpPr>
          <p:cNvPr id="9" name="TextBox 8"/>
          <p:cNvSpPr txBox="1"/>
          <p:nvPr/>
        </p:nvSpPr>
        <p:spPr>
          <a:xfrm>
            <a:off x="827584" y="881593"/>
            <a:ext cx="1512168" cy="707886"/>
          </a:xfrm>
          <a:prstGeom prst="rect">
            <a:avLst/>
          </a:prstGeom>
          <a:noFill/>
          <a:scene3d>
            <a:camera prst="obliqueTopLeft"/>
            <a:lightRig rig="threePt" dir="t"/>
          </a:scene3d>
        </p:spPr>
        <p:txBody>
          <a:bodyPr wrap="square" rtlCol="0">
            <a:spAutoFit/>
          </a:bodyPr>
          <a:lstStyle/>
          <a:p>
            <a:pPr algn="ctr"/>
            <a:r>
              <a:rPr lang="ko-KR" altLang="en-US" sz="4000" b="1" spc="-150" dirty="0">
                <a:solidFill>
                  <a:schemeClr val="bg1"/>
                </a:solidFill>
                <a:latin typeface="맑은 고딕" panose="020B0503020000020004" pitchFamily="50" charset="-127"/>
                <a:ea typeface="맑은 고딕" panose="020B0503020000020004" pitchFamily="50" charset="-127"/>
              </a:rPr>
              <a:t>목차</a:t>
            </a:r>
            <a:endParaRPr lang="ko-KR" altLang="en-US" sz="3200" b="1" spc="-150" dirty="0">
              <a:solidFill>
                <a:schemeClr val="bg1"/>
              </a:solidFill>
              <a:latin typeface="맑은 고딕" panose="020B0503020000020004" pitchFamily="50" charset="-127"/>
              <a:ea typeface="맑은 고딕" panose="020B0503020000020004" pitchFamily="50" charset="-127"/>
            </a:endParaRPr>
          </a:p>
        </p:txBody>
      </p:sp>
      <p:sp>
        <p:nvSpPr>
          <p:cNvPr id="18" name="TextBox 17">
            <a:extLst>
              <a:ext uri="{FF2B5EF4-FFF2-40B4-BE49-F238E27FC236}">
                <a16:creationId xmlns:a16="http://schemas.microsoft.com/office/drawing/2014/main" xmlns="" id="{CD5D2B9D-191B-440F-9EB8-5F8F7E9985AD}"/>
              </a:ext>
            </a:extLst>
          </p:cNvPr>
          <p:cNvSpPr txBox="1"/>
          <p:nvPr/>
        </p:nvSpPr>
        <p:spPr>
          <a:xfrm>
            <a:off x="2195736" y="-46200"/>
            <a:ext cx="936104" cy="461665"/>
          </a:xfrm>
          <a:prstGeom prst="rect">
            <a:avLst/>
          </a:prstGeom>
          <a:noFill/>
          <a:scene3d>
            <a:camera prst="obliqueTopLeft"/>
            <a:lightRig rig="threePt" dir="t"/>
          </a:scene3d>
        </p:spPr>
        <p:txBody>
          <a:bodyPr wrap="square" rtlCol="0">
            <a:spAutoFit/>
          </a:bodyPr>
          <a:lstStyle/>
          <a:p>
            <a:r>
              <a:rPr lang="en-US" altLang="ko-KR" sz="2400" b="1" spc="-150" dirty="0">
                <a:solidFill>
                  <a:schemeClr val="tx1">
                    <a:lumMod val="75000"/>
                    <a:lumOff val="25000"/>
                  </a:schemeClr>
                </a:solidFill>
                <a:latin typeface="맑은 고딕" panose="020B0503020000020004" pitchFamily="50" charset="-127"/>
                <a:ea typeface="맑은 고딕" panose="020B0503020000020004" pitchFamily="50" charset="-127"/>
              </a:rPr>
              <a:t>001</a:t>
            </a:r>
            <a:endParaRPr lang="ko-KR" altLang="en-US" sz="2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9" name="TextBox 18">
            <a:extLst>
              <a:ext uri="{FF2B5EF4-FFF2-40B4-BE49-F238E27FC236}">
                <a16:creationId xmlns:a16="http://schemas.microsoft.com/office/drawing/2014/main" xmlns="" id="{BBEE8B9D-7596-490D-94D0-528DD63EB8D1}"/>
              </a:ext>
            </a:extLst>
          </p:cNvPr>
          <p:cNvSpPr txBox="1"/>
          <p:nvPr/>
        </p:nvSpPr>
        <p:spPr>
          <a:xfrm>
            <a:off x="2222004" y="273770"/>
            <a:ext cx="3312368" cy="338554"/>
          </a:xfrm>
          <a:prstGeom prst="rect">
            <a:avLst/>
          </a:prstGeom>
          <a:noFill/>
          <a:scene3d>
            <a:camera prst="obliqueTopLeft"/>
            <a:lightRig rig="threePt" dir="t"/>
          </a:scene3d>
        </p:spPr>
        <p:txBody>
          <a:bodyPr wrap="square" rtlCol="0">
            <a:spAutoFit/>
          </a:bodyPr>
          <a:lstStyle/>
          <a:p>
            <a:r>
              <a:rPr lang="ko-KR" altLang="en-US" sz="1600" b="1"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p>
        </p:txBody>
      </p:sp>
      <p:sp>
        <p:nvSpPr>
          <p:cNvPr id="20" name="TextBox 19">
            <a:extLst>
              <a:ext uri="{FF2B5EF4-FFF2-40B4-BE49-F238E27FC236}">
                <a16:creationId xmlns:a16="http://schemas.microsoft.com/office/drawing/2014/main" xmlns="" id="{99D13876-81C5-47D3-B431-1718E34A4B43}"/>
              </a:ext>
            </a:extLst>
          </p:cNvPr>
          <p:cNvSpPr txBox="1"/>
          <p:nvPr/>
        </p:nvSpPr>
        <p:spPr>
          <a:xfrm>
            <a:off x="2222004" y="565762"/>
            <a:ext cx="3600400" cy="646331"/>
          </a:xfrm>
          <a:prstGeom prst="rect">
            <a:avLst/>
          </a:prstGeom>
          <a:noFill/>
          <a:scene3d>
            <a:camera prst="obliqueTopLeft"/>
            <a:lightRig rig="threePt" dir="t"/>
          </a:scene3d>
        </p:spPr>
        <p:txBody>
          <a:bodyPr wrap="square" rtlCol="0">
            <a:spAutoFit/>
          </a:bodyPr>
          <a:lstStyle/>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프로젝트의 필요성과 수행 목적</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관련 애플리케이션 소개</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개발 환경 및 구현 방법</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애플리케이션 구조 및 동작 </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1" name="TextBox 20">
            <a:extLst>
              <a:ext uri="{FF2B5EF4-FFF2-40B4-BE49-F238E27FC236}">
                <a16:creationId xmlns:a16="http://schemas.microsoft.com/office/drawing/2014/main" xmlns="" id="{8498A246-75E3-4A9D-8CD1-E4C6B50C5396}"/>
              </a:ext>
            </a:extLst>
          </p:cNvPr>
          <p:cNvSpPr txBox="1"/>
          <p:nvPr/>
        </p:nvSpPr>
        <p:spPr>
          <a:xfrm>
            <a:off x="2195736" y="1217019"/>
            <a:ext cx="936104" cy="461665"/>
          </a:xfrm>
          <a:prstGeom prst="rect">
            <a:avLst/>
          </a:prstGeom>
          <a:noFill/>
          <a:scene3d>
            <a:camera prst="obliqueTopLeft"/>
            <a:lightRig rig="threePt" dir="t"/>
          </a:scene3d>
        </p:spPr>
        <p:txBody>
          <a:bodyPr wrap="square" rtlCol="0">
            <a:spAutoFit/>
          </a:bodyPr>
          <a:lstStyle/>
          <a:p>
            <a:r>
              <a:rPr lang="en-US" altLang="ko-KR" sz="2400" b="1" spc="-150" dirty="0">
                <a:solidFill>
                  <a:schemeClr val="tx1">
                    <a:lumMod val="75000"/>
                    <a:lumOff val="25000"/>
                  </a:schemeClr>
                </a:solidFill>
                <a:latin typeface="맑은 고딕" panose="020B0503020000020004" pitchFamily="50" charset="-127"/>
                <a:ea typeface="맑은 고딕" panose="020B0503020000020004" pitchFamily="50" charset="-127"/>
              </a:rPr>
              <a:t>002</a:t>
            </a:r>
            <a:endParaRPr lang="ko-KR" altLang="en-US" sz="2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2" name="TextBox 21">
            <a:extLst>
              <a:ext uri="{FF2B5EF4-FFF2-40B4-BE49-F238E27FC236}">
                <a16:creationId xmlns:a16="http://schemas.microsoft.com/office/drawing/2014/main" xmlns="" id="{0991C657-3B87-427D-AEFE-0C85308190BB}"/>
              </a:ext>
            </a:extLst>
          </p:cNvPr>
          <p:cNvSpPr txBox="1"/>
          <p:nvPr/>
        </p:nvSpPr>
        <p:spPr>
          <a:xfrm>
            <a:off x="2222004" y="1536989"/>
            <a:ext cx="3312368" cy="338554"/>
          </a:xfrm>
          <a:prstGeom prst="rect">
            <a:avLst/>
          </a:prstGeom>
          <a:noFill/>
          <a:scene3d>
            <a:camera prst="obliqueTopLeft"/>
            <a:lightRig rig="threePt" dir="t"/>
          </a:scene3d>
        </p:spPr>
        <p:txBody>
          <a:bodyPr wrap="square" rtlCol="0">
            <a:spAutoFit/>
          </a:bodyPr>
          <a:lstStyle/>
          <a:p>
            <a:r>
              <a:rPr lang="ko-KR" altLang="en-US" sz="1600" b="1" spc="-150" dirty="0">
                <a:solidFill>
                  <a:schemeClr val="tx1">
                    <a:lumMod val="75000"/>
                    <a:lumOff val="25000"/>
                  </a:schemeClr>
                </a:solidFill>
                <a:latin typeface="맑은 고딕" panose="020B0503020000020004" pitchFamily="50" charset="-127"/>
                <a:ea typeface="맑은 고딕" panose="020B0503020000020004" pitchFamily="50" charset="-127"/>
              </a:rPr>
              <a:t>주요 기능 및 사용자 인터페이스</a:t>
            </a:r>
          </a:p>
        </p:txBody>
      </p:sp>
      <p:sp>
        <p:nvSpPr>
          <p:cNvPr id="23" name="TextBox 22">
            <a:extLst>
              <a:ext uri="{FF2B5EF4-FFF2-40B4-BE49-F238E27FC236}">
                <a16:creationId xmlns:a16="http://schemas.microsoft.com/office/drawing/2014/main" xmlns="" id="{6EAA2298-89DC-42A8-8756-63E058099B6E}"/>
              </a:ext>
            </a:extLst>
          </p:cNvPr>
          <p:cNvSpPr txBox="1"/>
          <p:nvPr/>
        </p:nvSpPr>
        <p:spPr>
          <a:xfrm>
            <a:off x="2222004" y="1828981"/>
            <a:ext cx="3600400" cy="1338828"/>
          </a:xfrm>
          <a:prstGeom prst="rect">
            <a:avLst/>
          </a:prstGeom>
          <a:noFill/>
          <a:scene3d>
            <a:camera prst="obliqueTopLeft"/>
            <a:lightRig rig="threePt" dir="t"/>
          </a:scene3d>
        </p:spPr>
        <p:txBody>
          <a:bodyPr wrap="square" rtlCol="0">
            <a:spAutoFit/>
          </a:bodyPr>
          <a:lstStyle/>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초기 화면</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로그인</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메인 화면</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블루투스</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게임 및 모드</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스킨 설정 </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프로필 설정</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환경 설정</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기능 구현 목록</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4" name="TextBox 23">
            <a:extLst>
              <a:ext uri="{FF2B5EF4-FFF2-40B4-BE49-F238E27FC236}">
                <a16:creationId xmlns:a16="http://schemas.microsoft.com/office/drawing/2014/main" xmlns="" id="{3A85C0EA-C912-4316-A97B-0E9F9DC9CAC8}"/>
              </a:ext>
            </a:extLst>
          </p:cNvPr>
          <p:cNvSpPr txBox="1"/>
          <p:nvPr/>
        </p:nvSpPr>
        <p:spPr>
          <a:xfrm>
            <a:off x="2195736" y="3175558"/>
            <a:ext cx="936104" cy="461665"/>
          </a:xfrm>
          <a:prstGeom prst="rect">
            <a:avLst/>
          </a:prstGeom>
          <a:noFill/>
          <a:scene3d>
            <a:camera prst="obliqueTopLeft"/>
            <a:lightRig rig="threePt" dir="t"/>
          </a:scene3d>
        </p:spPr>
        <p:txBody>
          <a:bodyPr wrap="square" rtlCol="0">
            <a:spAutoFit/>
          </a:bodyPr>
          <a:lstStyle/>
          <a:p>
            <a:r>
              <a:rPr lang="en-US" altLang="ko-KR" sz="2400" b="1" spc="-150" dirty="0">
                <a:solidFill>
                  <a:schemeClr val="tx1">
                    <a:lumMod val="75000"/>
                    <a:lumOff val="25000"/>
                  </a:schemeClr>
                </a:solidFill>
                <a:latin typeface="맑은 고딕" panose="020B0503020000020004" pitchFamily="50" charset="-127"/>
                <a:ea typeface="맑은 고딕" panose="020B0503020000020004" pitchFamily="50" charset="-127"/>
              </a:rPr>
              <a:t>003</a:t>
            </a:r>
            <a:endParaRPr lang="ko-KR" altLang="en-US" sz="2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5" name="TextBox 24">
            <a:extLst>
              <a:ext uri="{FF2B5EF4-FFF2-40B4-BE49-F238E27FC236}">
                <a16:creationId xmlns:a16="http://schemas.microsoft.com/office/drawing/2014/main" xmlns="" id="{0B45D184-1EDE-41AC-9147-68F90423CA1D}"/>
              </a:ext>
            </a:extLst>
          </p:cNvPr>
          <p:cNvSpPr txBox="1"/>
          <p:nvPr/>
        </p:nvSpPr>
        <p:spPr>
          <a:xfrm>
            <a:off x="2222004" y="3495528"/>
            <a:ext cx="3312368" cy="338554"/>
          </a:xfrm>
          <a:prstGeom prst="rect">
            <a:avLst/>
          </a:prstGeom>
          <a:noFill/>
          <a:scene3d>
            <a:camera prst="obliqueTopLeft"/>
            <a:lightRig rig="threePt" dir="t"/>
          </a:scene3d>
        </p:spPr>
        <p:txBody>
          <a:bodyPr wrap="square" rtlCol="0">
            <a:spAutoFit/>
          </a:bodyPr>
          <a:lstStyle/>
          <a:p>
            <a:r>
              <a:rPr lang="ko-KR" altLang="en-US" sz="1600" b="1" spc="-150" dirty="0">
                <a:solidFill>
                  <a:schemeClr val="tx1">
                    <a:lumMod val="75000"/>
                    <a:lumOff val="25000"/>
                  </a:schemeClr>
                </a:solidFill>
                <a:latin typeface="맑은 고딕" panose="020B0503020000020004" pitchFamily="50" charset="-127"/>
                <a:ea typeface="맑은 고딕" panose="020B0503020000020004" pitchFamily="50" charset="-127"/>
              </a:rPr>
              <a:t>개발 일정 및 역할 분담</a:t>
            </a:r>
          </a:p>
        </p:txBody>
      </p:sp>
      <p:sp>
        <p:nvSpPr>
          <p:cNvPr id="26" name="TextBox 25">
            <a:extLst>
              <a:ext uri="{FF2B5EF4-FFF2-40B4-BE49-F238E27FC236}">
                <a16:creationId xmlns:a16="http://schemas.microsoft.com/office/drawing/2014/main" xmlns="" id="{829EDE3F-8530-4842-B0A3-D8C63053BDEF}"/>
              </a:ext>
            </a:extLst>
          </p:cNvPr>
          <p:cNvSpPr txBox="1"/>
          <p:nvPr/>
        </p:nvSpPr>
        <p:spPr>
          <a:xfrm>
            <a:off x="2222004" y="3787520"/>
            <a:ext cx="3600400" cy="369332"/>
          </a:xfrm>
          <a:prstGeom prst="rect">
            <a:avLst/>
          </a:prstGeom>
          <a:noFill/>
          <a:scene3d>
            <a:camera prst="obliqueTopLeft"/>
            <a:lightRig rig="threePt" dir="t"/>
          </a:scene3d>
        </p:spPr>
        <p:txBody>
          <a:bodyPr wrap="square" rtlCol="0">
            <a:spAutoFit/>
          </a:bodyPr>
          <a:lstStyle/>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개발 일정</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역할 분담</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7" name="TextBox 26">
            <a:extLst>
              <a:ext uri="{FF2B5EF4-FFF2-40B4-BE49-F238E27FC236}">
                <a16:creationId xmlns:a16="http://schemas.microsoft.com/office/drawing/2014/main" xmlns="" id="{C1879A28-72AF-4C37-ABA7-3A4D3FFDA18B}"/>
              </a:ext>
            </a:extLst>
          </p:cNvPr>
          <p:cNvSpPr txBox="1"/>
          <p:nvPr/>
        </p:nvSpPr>
        <p:spPr>
          <a:xfrm>
            <a:off x="2195736" y="4162071"/>
            <a:ext cx="936104" cy="461665"/>
          </a:xfrm>
          <a:prstGeom prst="rect">
            <a:avLst/>
          </a:prstGeom>
          <a:noFill/>
          <a:scene3d>
            <a:camera prst="obliqueTopLeft"/>
            <a:lightRig rig="threePt" dir="t"/>
          </a:scene3d>
        </p:spPr>
        <p:txBody>
          <a:bodyPr wrap="square" rtlCol="0">
            <a:spAutoFit/>
          </a:bodyPr>
          <a:lstStyle/>
          <a:p>
            <a:r>
              <a:rPr lang="en-US" altLang="ko-KR" sz="2400" b="1" spc="-150" dirty="0">
                <a:solidFill>
                  <a:schemeClr val="tx1">
                    <a:lumMod val="75000"/>
                    <a:lumOff val="25000"/>
                  </a:schemeClr>
                </a:solidFill>
                <a:latin typeface="맑은 고딕" panose="020B0503020000020004" pitchFamily="50" charset="-127"/>
                <a:ea typeface="맑은 고딕" panose="020B0503020000020004" pitchFamily="50" charset="-127"/>
              </a:rPr>
              <a:t>004</a:t>
            </a:r>
            <a:endParaRPr lang="ko-KR" altLang="en-US" sz="2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28" name="TextBox 27">
            <a:extLst>
              <a:ext uri="{FF2B5EF4-FFF2-40B4-BE49-F238E27FC236}">
                <a16:creationId xmlns:a16="http://schemas.microsoft.com/office/drawing/2014/main" xmlns="" id="{87C64CAF-DA0E-45CC-9FAB-9D46D9EB2801}"/>
              </a:ext>
            </a:extLst>
          </p:cNvPr>
          <p:cNvSpPr txBox="1"/>
          <p:nvPr/>
        </p:nvSpPr>
        <p:spPr>
          <a:xfrm>
            <a:off x="2222004" y="4482041"/>
            <a:ext cx="3312368" cy="338554"/>
          </a:xfrm>
          <a:prstGeom prst="rect">
            <a:avLst/>
          </a:prstGeom>
          <a:noFill/>
          <a:scene3d>
            <a:camera prst="obliqueTopLeft"/>
            <a:lightRig rig="threePt" dir="t"/>
          </a:scene3d>
        </p:spPr>
        <p:txBody>
          <a:bodyPr wrap="square" rtlCol="0">
            <a:spAutoFit/>
          </a:bodyPr>
          <a:lstStyle/>
          <a:p>
            <a:r>
              <a:rPr lang="ko-KR" altLang="en-US" sz="1600" b="1" spc="-150" dirty="0" err="1">
                <a:solidFill>
                  <a:schemeClr val="tx1">
                    <a:lumMod val="75000"/>
                    <a:lumOff val="25000"/>
                  </a:schemeClr>
                </a:solidFill>
                <a:latin typeface="맑은 고딕" panose="020B0503020000020004" pitchFamily="50" charset="-127"/>
                <a:ea typeface="맑은 고딕" panose="020B0503020000020004" pitchFamily="50" charset="-127"/>
              </a:rPr>
              <a:t>캡스톤디자인</a:t>
            </a:r>
            <a:r>
              <a:rPr lang="ko-KR" altLang="en-US" sz="1600" b="1" spc="-150" dirty="0">
                <a:solidFill>
                  <a:schemeClr val="tx1">
                    <a:lumMod val="75000"/>
                    <a:lumOff val="25000"/>
                  </a:schemeClr>
                </a:solidFill>
                <a:latin typeface="맑은 고딕" panose="020B0503020000020004" pitchFamily="50" charset="-127"/>
                <a:ea typeface="맑은 고딕" panose="020B0503020000020004" pitchFamily="50" charset="-127"/>
              </a:rPr>
              <a:t> 주제</a:t>
            </a:r>
          </a:p>
        </p:txBody>
      </p:sp>
      <p:sp>
        <p:nvSpPr>
          <p:cNvPr id="29" name="TextBox 28">
            <a:extLst>
              <a:ext uri="{FF2B5EF4-FFF2-40B4-BE49-F238E27FC236}">
                <a16:creationId xmlns:a16="http://schemas.microsoft.com/office/drawing/2014/main" xmlns="" id="{CA781340-B330-4AA2-82EB-77CF20107B93}"/>
              </a:ext>
            </a:extLst>
          </p:cNvPr>
          <p:cNvSpPr txBox="1"/>
          <p:nvPr/>
        </p:nvSpPr>
        <p:spPr>
          <a:xfrm>
            <a:off x="2222004" y="4774033"/>
            <a:ext cx="3600400" cy="369332"/>
          </a:xfrm>
          <a:prstGeom prst="rect">
            <a:avLst/>
          </a:prstGeom>
          <a:noFill/>
          <a:scene3d>
            <a:camera prst="obliqueTopLeft"/>
            <a:lightRig rig="threePt" dir="t"/>
          </a:scene3d>
        </p:spPr>
        <p:txBody>
          <a:bodyPr wrap="square" rtlCol="0">
            <a:spAutoFit/>
          </a:bodyPr>
          <a:lstStyle/>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신형 차량 번호판 인식 시스템</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a:p>
            <a:pPr marL="171450" indent="-171450">
              <a:buFontTx/>
              <a:buChar char="-"/>
            </a:pPr>
            <a:r>
              <a:rPr lang="ko-KR" altLang="en-US" sz="900" spc="-150" dirty="0">
                <a:solidFill>
                  <a:schemeClr val="tx1">
                    <a:lumMod val="75000"/>
                    <a:lumOff val="25000"/>
                  </a:schemeClr>
                </a:solidFill>
                <a:latin typeface="맑은 고딕" panose="020B0503020000020004" pitchFamily="50" charset="-127"/>
                <a:ea typeface="맑은 고딕" panose="020B0503020000020004" pitchFamily="50" charset="-127"/>
              </a:rPr>
              <a:t>모션 인식을 활용한 헬스 트레이닝 자세 분석 시스템</a:t>
            </a:r>
            <a:endParaRPr lang="en-US" altLang="ko-KR" sz="9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6537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Fragment2.java</a:t>
            </a:r>
          </a:p>
        </p:txBody>
      </p:sp>
      <p:sp>
        <p:nvSpPr>
          <p:cNvPr id="4" name="Rectangle 1">
            <a:extLst>
              <a:ext uri="{FF2B5EF4-FFF2-40B4-BE49-F238E27FC236}">
                <a16:creationId xmlns:a16="http://schemas.microsoft.com/office/drawing/2014/main" xmlns="" id="{AC9282BF-93C7-426E-90B9-84EF3BC23F61}"/>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bluetoothOff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mBluetoothAdapter</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.isEnabled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mBluetoothAdapter</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.disable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mTvBluetoothStatus</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"블루투스 비활성화 상태"</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mTvBluetoothStatus</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Bluetooth</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disabled</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state</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mTvBluetoothStatus</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"Bluetoothの無効状態"</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4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Fragment3.java</a:t>
            </a:r>
          </a:p>
        </p:txBody>
      </p:sp>
      <p:sp>
        <p:nvSpPr>
          <p:cNvPr id="6" name="Rectangle 2">
            <a:extLst>
              <a:ext uri="{FF2B5EF4-FFF2-40B4-BE49-F238E27FC236}">
                <a16:creationId xmlns:a16="http://schemas.microsoft.com/office/drawing/2014/main" xmlns="" id="{4216BD3D-52EF-4A7E-B5AE-7791CDD2E999}"/>
              </a:ext>
            </a:extLst>
          </p:cNvPr>
          <p:cNvSpPr>
            <a:spLocks noGrp="1" noChangeArrowheads="1"/>
          </p:cNvSpPr>
          <p:nvPr>
            <p:ph idx="1"/>
          </p:nvPr>
        </p:nvSpPr>
        <p:spPr bwMode="auto">
          <a:xfrm>
            <a:off x="323850" y="1279509"/>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imageButton.setOnClickListener</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ImageButton.OnClickListener</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14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openGallery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495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Fragment3.java</a:t>
            </a:r>
          </a:p>
        </p:txBody>
      </p:sp>
      <p:sp>
        <p:nvSpPr>
          <p:cNvPr id="3" name="Rectangle 1">
            <a:extLst>
              <a:ext uri="{FF2B5EF4-FFF2-40B4-BE49-F238E27FC236}">
                <a16:creationId xmlns:a16="http://schemas.microsoft.com/office/drawing/2014/main" xmlns="" id="{9BE19B4C-B8E7-41E9-9565-4B9906950B6D}"/>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editText.setOnEditorActionListener</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EditText.OnEditorActionListener</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2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onEditorAction</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KeyEvent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keyEvent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.setNickname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textView.getText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toString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"닉네임이 저장되었습니다."</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Nickname</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saved</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"ニックネームが保存されてい."</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333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Fragment3.java</a:t>
            </a:r>
          </a:p>
        </p:txBody>
      </p:sp>
      <p:sp>
        <p:nvSpPr>
          <p:cNvPr id="8" name="Rectangle 3">
            <a:extLst>
              <a:ext uri="{FF2B5EF4-FFF2-40B4-BE49-F238E27FC236}">
                <a16:creationId xmlns:a16="http://schemas.microsoft.com/office/drawing/2014/main" xmlns="" id="{29824373-1390-4E0D-8A57-DF81FD42169E}"/>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button3 =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view.findViewById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14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button3</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button3.setOnClickListener(</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14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//사운드 플레이(재생)</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SettingActivity.</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51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500"/>
                                        <p:tgtEl>
                                          <p:spTgt spid="8">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Fragment3.java</a:t>
            </a:r>
          </a:p>
        </p:txBody>
      </p:sp>
      <p:sp>
        <p:nvSpPr>
          <p:cNvPr id="3" name="Rectangle 1">
            <a:extLst>
              <a:ext uri="{FF2B5EF4-FFF2-40B4-BE49-F238E27FC236}">
                <a16:creationId xmlns:a16="http://schemas.microsoft.com/office/drawing/2014/main" xmlns="" id="{E2878103-981F-421B-841F-4FC1782DE8D8}"/>
              </a:ext>
            </a:extLst>
          </p:cNvPr>
          <p:cNvSpPr>
            <a:spLocks noGrp="1" noChangeArrowheads="1"/>
          </p:cNvSpPr>
          <p:nvPr>
            <p:ph idx="1"/>
          </p:nvPr>
        </p:nvSpPr>
        <p:spPr bwMode="auto">
          <a:xfrm>
            <a:off x="323850" y="1281561"/>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shareFacebook</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callbackManager</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CallbackManager.Factory.</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create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shareDialog</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ShareDialog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ShareDialog.</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ShareLinkContent.</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ShareLinkContent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linkContent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ShareLinkContent.Builder</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setQuote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"님의 점수는 "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"점이네요."</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setContentUrl</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Uri.</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parse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"http://developers.facebook.com/android"</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build</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shareDialog</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linkContent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MessageDialog.</a:t>
            </a:r>
            <a:r>
              <a:rPr kumimoji="0" lang="ko-KR" altLang="ko-KR" sz="12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linkContent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5714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Fragment3.java</a:t>
            </a:r>
          </a:p>
        </p:txBody>
      </p:sp>
      <p:sp>
        <p:nvSpPr>
          <p:cNvPr id="4" name="Rectangle 1">
            <a:extLst>
              <a:ext uri="{FF2B5EF4-FFF2-40B4-BE49-F238E27FC236}">
                <a16:creationId xmlns:a16="http://schemas.microsoft.com/office/drawing/2014/main" xmlns="" id="{3747D3E8-0D27-4555-959C-AA27E884D103}"/>
              </a:ext>
            </a:extLst>
          </p:cNvPr>
          <p:cNvSpPr>
            <a:spLocks noGrp="1" noChangeArrowheads="1"/>
          </p:cNvSpPr>
          <p:nvPr>
            <p:ph idx="1"/>
          </p:nvPr>
        </p:nvSpPr>
        <p:spPr bwMode="auto">
          <a:xfrm>
            <a:off x="323850" y="1286355"/>
            <a:ext cx="8496301"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shareKakao</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tkos_language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TextTemplate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params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TextTemplate.</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newBuilder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"님의 점수는 "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"점이네요."</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LinkObject.</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newBuilder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setWebUrl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"https://developers.kakao.com"</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).setMobileWebUrl(</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"https://developers.kakao.com"</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).build()).setButtonTitle(</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"나도할래요!"</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).build()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Map</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&lt;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&gt;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serverCallbackArgs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HashMap</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&lt;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&gt;()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serverCallbackArgs.put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user_id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current_user_id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serverCallbackArgs.put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product_id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shared_product_id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KakaoLinkService.</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getInstance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sendDefault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params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serverCallbackArgs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ResponseCallback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&lt;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KakaoLinkResponse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&gt;()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onFailure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ErrorResult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errorResult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Logger.</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errorResult.toString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onSuccess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KakaoLinkResponse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6550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10" name="Rectangle 3">
            <a:extLst>
              <a:ext uri="{FF2B5EF4-FFF2-40B4-BE49-F238E27FC236}">
                <a16:creationId xmlns:a16="http://schemas.microsoft.com/office/drawing/2014/main" xmlns="" id="{1F96BF03-F2E5-4AE2-BD23-5E209D281C3A}"/>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onFling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MotionEvent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e1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MotionEvent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e2</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float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velocityX</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float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option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try</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Math.</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abs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(e1.getY() - e2.getY())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SWIPE_MAX_OFF_PATH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오른쪽에서 왼쪽으로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스와이프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(e1.getX() - e2.getX()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SWIPE_MIN_DISTANCE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&amp;&amp;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Math.</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abs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velocityX</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SWIPE_THRESHOLD_VELOCITY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directionOfTravel</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3</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left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왼쪽에서 오른쪽으로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스와이프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(e2.getX() - e1.getX()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SWIPE_MIN_DISTANCE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&amp;&amp;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Math.</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abs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velocityX</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SWIPE_THRESHOLD_VELOCITY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directionOfTravel</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right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아래에서 위로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스와이프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(e1.getY() - e2.getY()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SWIPE_MIN_DISTANCE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&amp;&amp;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Math.</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abs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SWIPE_THRESHOLD_VELOCITY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directionOfTravel</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위에서 아래로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스와이프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(e2.getY() - e1.getY()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SWIPE_MIN_DISTANCE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&amp;&amp;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Math.</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abs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velocityY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SWIPE_THRESHOLD_VELOCITY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directionOfTravel</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down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659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bg/>
                                          </p:spTgt>
                                        </p:tgtEl>
                                        <p:attrNameLst>
                                          <p:attrName>style.visibility</p:attrName>
                                        </p:attrNameLst>
                                      </p:cBhvr>
                                      <p:to>
                                        <p:strVal val="visible"/>
                                      </p:to>
                                    </p:set>
                                    <p:animEffect transition="in" filter="fade">
                                      <p:cBhvr>
                                        <p:cTn id="16" dur="500"/>
                                        <p:tgtEl>
                                          <p:spTgt spid="10">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0"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3" name="Rectangle 1">
            <a:extLst>
              <a:ext uri="{FF2B5EF4-FFF2-40B4-BE49-F238E27FC236}">
                <a16:creationId xmlns:a16="http://schemas.microsoft.com/office/drawing/2014/main" xmlns="" id="{01815DFC-ACCF-4CEF-99E3-1DA49A1FAA5C}"/>
              </a:ext>
            </a:extLst>
          </p:cNvPr>
          <p:cNvSpPr>
            <a:spLocks noGrp="1" noChangeArrowheads="1"/>
          </p:cNvSpPr>
          <p:nvPr>
            <p:ph idx="1"/>
          </p:nvPr>
        </p:nvSpPr>
        <p:spPr bwMode="auto">
          <a:xfrm>
            <a:off x="323850" y="127680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SnakeView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ourHolder</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getHolder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paint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readtext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.getEng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//영어단어를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받아옴</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array_eng</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.split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//받아온 영어단어를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한글자씩</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배열에 저장</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.length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//영어단어의 길이</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//뱀의 길이</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snakeX</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200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snakeY</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200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//뱀의 정보를 할당하는 메서드</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getSnake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//영어 단어의 한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알파벳씩</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좌표 할당</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getAlphabet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436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3" name="Rectangle 1">
            <a:extLst>
              <a:ext uri="{FF2B5EF4-FFF2-40B4-BE49-F238E27FC236}">
                <a16:creationId xmlns:a16="http://schemas.microsoft.com/office/drawing/2014/main" xmlns="" id="{FBBF6359-AE92-48AE-A075-E5F730E946AD}"/>
              </a:ext>
            </a:extLst>
          </p:cNvPr>
          <p:cNvSpPr>
            <a:spLocks noGrp="1" noChangeArrowheads="1"/>
          </p:cNvSpPr>
          <p:nvPr>
            <p:ph idx="1"/>
          </p:nvPr>
        </p:nvSpPr>
        <p:spPr bwMode="auto">
          <a:xfrm>
            <a:off x="323850" y="1278401"/>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808080"/>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//게임의 실행부분</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run</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while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playingSnake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updateGame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drawGame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controlFPS</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eatSucceed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4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8282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8" name="Rectangle 3">
            <a:extLst>
              <a:ext uri="{FF2B5EF4-FFF2-40B4-BE49-F238E27FC236}">
                <a16:creationId xmlns:a16="http://schemas.microsoft.com/office/drawing/2014/main" xmlns="" id="{9F95222D-D5DE-4D95-B916-C894F79F129F}"/>
              </a:ext>
            </a:extLst>
          </p:cNvPr>
          <p:cNvSpPr>
            <a:spLocks noGrp="1" noChangeArrowheads="1"/>
          </p:cNvSpPr>
          <p:nvPr>
            <p:ph idx="1"/>
          </p:nvPr>
        </p:nvSpPr>
        <p:spPr bwMode="auto">
          <a:xfrm>
            <a:off x="322565"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checkEat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x</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먹은지</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안먹은지</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체크</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//알파벳을 먹었을 때</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snakeX</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XLocation</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x</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&amp;&amp;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snakeY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YLocation</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x</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a</a:t>
            </a:r>
            <a:r>
              <a:rPr kumimoji="0" lang="ko-KR" altLang="ko-KR" sz="10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a일때</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먹은 </a:t>
            </a:r>
            <a:r>
              <a:rPr kumimoji="0" lang="ko-KR" altLang="ko-KR" sz="10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String값에</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a추가</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endParaRPr kumimoji="0" lang="en-US"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//먹은 알파벳을 토스트메시지로 출력하기위한 부분</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GameActivity.</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.runOnUiThread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Runnable</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run</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GameActivity.</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0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LENGTH_LONG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71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500"/>
                                        <p:tgtEl>
                                          <p:spTgt spid="8">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fade">
                                      <p:cBhvr>
                                        <p:cTn id="25" dur="500"/>
                                        <p:tgtEl>
                                          <p:spTgt spid="8">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4" end="4"/>
                                            </p:txEl>
                                          </p:spTgt>
                                        </p:tgtEl>
                                        <p:attrNameLst>
                                          <p:attrName>style.visibility</p:attrName>
                                        </p:attrNameLst>
                                      </p:cBhvr>
                                      <p:to>
                                        <p:strVal val="visible"/>
                                      </p:to>
                                    </p:set>
                                    <p:animEffect transition="in" filter="fade">
                                      <p:cBhvr>
                                        <p:cTn id="28" dur="500"/>
                                        <p:tgtEl>
                                          <p:spTgt spid="8">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8" end="8"/>
                                            </p:txEl>
                                          </p:spTgt>
                                        </p:tgtEl>
                                        <p:attrNameLst>
                                          <p:attrName>style.visibility</p:attrName>
                                        </p:attrNameLst>
                                      </p:cBhvr>
                                      <p:to>
                                        <p:strVal val="visible"/>
                                      </p:to>
                                    </p:set>
                                    <p:animEffect transition="in" filter="fade">
                                      <p:cBhvr>
                                        <p:cTn id="34"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sp>
        <p:nvSpPr>
          <p:cNvPr id="4" name="TextBox 3"/>
          <p:cNvSpPr txBox="1"/>
          <p:nvPr/>
        </p:nvSpPr>
        <p:spPr>
          <a:xfrm>
            <a:off x="2044969" y="2297143"/>
            <a:ext cx="5054062" cy="523220"/>
          </a:xfrm>
          <a:prstGeom prst="rect">
            <a:avLst/>
          </a:prstGeom>
          <a:noFill/>
        </p:spPr>
        <p:txBody>
          <a:bodyPr wrap="square" rtlCol="0">
            <a:spAutoFit/>
          </a:bodyPr>
          <a:lstStyle/>
          <a:p>
            <a:pPr algn="ctr"/>
            <a:r>
              <a:rPr lang="ko-KR" altLang="en-US" sz="2800" b="1" spc="-150" dirty="0">
                <a:ln>
                  <a:solidFill>
                    <a:schemeClr val="tx1"/>
                  </a:solidFill>
                </a:ln>
                <a:solidFill>
                  <a:schemeClr val="bg1"/>
                </a:solidFill>
                <a:latin typeface="맑은 고딕" panose="020B0503020000020004" pitchFamily="50" charset="-127"/>
                <a:ea typeface="맑은 고딕" panose="020B0503020000020004" pitchFamily="50" charset="-127"/>
              </a:rPr>
              <a:t>프로젝트 개요</a:t>
            </a:r>
          </a:p>
        </p:txBody>
      </p:sp>
    </p:spTree>
    <p:extLst>
      <p:ext uri="{BB962C8B-B14F-4D97-AF65-F5344CB8AC3E}">
        <p14:creationId xmlns:p14="http://schemas.microsoft.com/office/powerpoint/2010/main" val="3445514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4" name="Rectangle 1">
            <a:extLst>
              <a:ext uri="{FF2B5EF4-FFF2-40B4-BE49-F238E27FC236}">
                <a16:creationId xmlns:a16="http://schemas.microsoft.com/office/drawing/2014/main" xmlns="" id="{38A3F290-5667-457A-B998-5539129FF457}"/>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eatSucceed</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단어를 다 먹으면 새롭게 생성</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count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//먹은 단어의 길이와 저장된 단어의 길이가 같을 때</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endParaRPr lang="en-US" altLang="ko-KR" sz="11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//게임 정보 업데이트(점수, </a:t>
            </a:r>
            <a:r>
              <a:rPr kumimoji="0" lang="ko-KR" altLang="ko-KR" sz="11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뱀길이</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updateGame</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//다시 메모장에서 단어를 받아오는 부분</a:t>
            </a:r>
            <a:b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readtext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.getText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dbactivity</a:t>
            </a:r>
            <a:r>
              <a:rPr kumimoji="0" lang="ko-KR" altLang="ko-KR" sz="11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name</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11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readtext</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.getEng</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array_eng</a:t>
            </a:r>
            <a:r>
              <a:rPr kumimoji="0" lang="ko-KR" altLang="ko-KR" sz="11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.split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a:t>
            </a:r>
            <a:r>
              <a:rPr kumimoji="0" lang="ko-KR" altLang="ko-KR" sz="11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temp</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.length</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getAlphabet</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1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1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419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5" name="Rectangle 2">
            <a:extLst>
              <a:ext uri="{FF2B5EF4-FFF2-40B4-BE49-F238E27FC236}">
                <a16:creationId xmlns:a16="http://schemas.microsoft.com/office/drawing/2014/main" xmlns="" id="{EB20C070-967C-41D3-A39D-E43A5AB6365B}"/>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eatFailed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//잘못된 알파벳을 먹었는지 확인하는 메서드</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.split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//먹은 알파벳을 배열로 저장</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count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equals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array_eng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count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//잘못된 알파벳을 먹었을 경우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endParaRPr kumimoji="0" lang="en-US"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//알파벳과 뱀의 좌표 재설정</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getAlphabet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getSnake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//게임을 졌을 때 출력되는 다이얼로그</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GameOverActivity.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//점수가 최고치일때 점수 갱신</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&lt;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434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3" name="Rectangle 1">
            <a:extLst>
              <a:ext uri="{FF2B5EF4-FFF2-40B4-BE49-F238E27FC236}">
                <a16:creationId xmlns:a16="http://schemas.microsoft.com/office/drawing/2014/main" xmlns="" id="{BA8EA069-B319-4857-B563-B7E93D2ACAD2}"/>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updateGame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9B7C6"/>
                </a:solidFill>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dead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//게임 다시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//게임을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다시시작하기위한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변수 초기화</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score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getSnake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array_ate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.split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count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c</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i</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j</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m</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o</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p</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q</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u</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x</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z</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i&lt;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6</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i++){</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j</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j&lt;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26</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j++){</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created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j</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//알파벳 좌표 재설정</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getAlphabet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56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4" name="Rectangle 1">
            <a:extLst>
              <a:ext uri="{FF2B5EF4-FFF2-40B4-BE49-F238E27FC236}">
                <a16:creationId xmlns:a16="http://schemas.microsoft.com/office/drawing/2014/main" xmlns="" id="{483C1F48-AFCC-4E8D-8082-452346A2ACBF}"/>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getText</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DatabaseActivity</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dbactivity</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name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try</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random</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Random</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InputStream</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fis</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context.getResources</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openRawResource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R.raw.</a:t>
            </a:r>
            <a:r>
              <a:rPr kumimoji="0" lang="ko-KR" altLang="ko-KR" sz="105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word</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//단어장 참조</a:t>
            </a:r>
            <a:b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//단어장의 모든 단어를 </a:t>
            </a:r>
            <a:r>
              <a:rPr kumimoji="0" lang="ko-KR" altLang="ko-KR" sz="105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받아옴</a:t>
            </a: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fis.available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while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fis.read</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readData</a:t>
            </a:r>
            <a:r>
              <a:rPr kumimoji="0" lang="ko-KR" altLang="ko-KR" sz="105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entire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readData</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split_entire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entire</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.split</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n"</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줄바뀔때마다</a:t>
            </a: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한단어</a:t>
            </a:r>
            <a: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단위로) 배열에 넣기</a:t>
            </a:r>
            <a:br>
              <a:rPr kumimoji="0" lang="ko-KR"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endParaRPr kumimoji="0" lang="en-US" altLang="ko-KR" sz="105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50" dirty="0">
                <a:solidFill>
                  <a:srgbClr val="808080"/>
                </a:solidFill>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catch</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IOException</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readData</a:t>
            </a:r>
            <a:r>
              <a:rPr kumimoji="0" lang="ko-KR" altLang="ko-KR" sz="105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failed</a:t>
            </a:r>
            <a:r>
              <a:rPr kumimoji="0" lang="ko-KR" altLang="ko-KR" sz="105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read</a:t>
            </a:r>
            <a:r>
              <a:rPr kumimoji="0" lang="ko-KR" altLang="ko-KR" sz="105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e.printStackTrace</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5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5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258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GameActivity.java</a:t>
            </a:r>
          </a:p>
        </p:txBody>
      </p:sp>
      <p:sp>
        <p:nvSpPr>
          <p:cNvPr id="6" name="Rectangle 2">
            <a:extLst>
              <a:ext uri="{FF2B5EF4-FFF2-40B4-BE49-F238E27FC236}">
                <a16:creationId xmlns:a16="http://schemas.microsoft.com/office/drawing/2014/main" xmlns="" id="{16F5DEA8-D364-4DA7-9098-A86F22F3B182}"/>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808080"/>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//기울기 센서를 사용하는 메서드</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GyroscopeListener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implements</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SensorEventListener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double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gyroX</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double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gyroY</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GameActivity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onSensorChanged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SensorEvent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GameActivity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각 축의 각속도 성분을 받는다. */</a:t>
            </a:r>
            <a:b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gyroX</a:t>
            </a:r>
            <a:r>
              <a:rPr kumimoji="0" lang="ko-KR"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values</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gyroY</a:t>
            </a:r>
            <a:r>
              <a:rPr kumimoji="0" lang="ko-KR" altLang="ko-KR" sz="10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values</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double</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gyroZ</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a:t>
            </a:r>
            <a:r>
              <a:rPr kumimoji="0" lang="ko-KR" altLang="ko-KR" sz="10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values</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endParaRPr kumimoji="0" lang="en-US"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000" dirty="0">
                <a:solidFill>
                  <a:srgbClr val="CC7832"/>
                </a:solidFill>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onAccuracyChanged</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Sensor</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sensor</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10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0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accuracy</a:t>
            </a: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0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0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79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fade">
                                      <p:cBhvr>
                                        <p:cTn id="25" dur="500"/>
                                        <p:tgtEl>
                                          <p:spTgt spid="6">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500"/>
                                        <p:tgtEl>
                                          <p:spTgt spid="6">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MultiGameActivity.java</a:t>
            </a:r>
          </a:p>
        </p:txBody>
      </p:sp>
      <p:sp>
        <p:nvSpPr>
          <p:cNvPr id="6" name="Rectangle 2">
            <a:extLst>
              <a:ext uri="{FF2B5EF4-FFF2-40B4-BE49-F238E27FC236}">
                <a16:creationId xmlns:a16="http://schemas.microsoft.com/office/drawing/2014/main" xmlns="" id="{16F5DEA8-D364-4DA7-9098-A86F22F3B182}"/>
              </a:ext>
            </a:extLst>
          </p:cNvPr>
          <p:cNvSpPr>
            <a:spLocks noGrp="1" noChangeArrowheads="1"/>
          </p:cNvSpPr>
          <p:nvPr>
            <p:ph idx="1"/>
          </p:nvPr>
        </p:nvSpPr>
        <p:spPr bwMode="auto">
          <a:xfrm>
            <a:off x="333758" y="1287412"/>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600" dirty="0">
              <a:solidFill>
                <a:srgbClr val="808080"/>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600" dirty="0">
                <a:solidFill>
                  <a:srgbClr val="808080"/>
                </a:solidFill>
                <a:latin typeface="굴림체" panose="020B0609000101010101" pitchFamily="49" charset="-127"/>
                <a:ea typeface="굴림체" panose="020B0609000101010101" pitchFamily="49" charset="-127"/>
              </a:rPr>
              <a:t>GameActivity.java </a:t>
            </a:r>
            <a:r>
              <a:rPr lang="ko-KR" altLang="en-US" sz="1600" dirty="0">
                <a:solidFill>
                  <a:srgbClr val="808080"/>
                </a:solidFill>
                <a:latin typeface="굴림체" panose="020B0609000101010101" pitchFamily="49" charset="-127"/>
                <a:ea typeface="굴림체" panose="020B0609000101010101" pitchFamily="49" charset="-127"/>
              </a:rPr>
              <a:t>파일과 동일한 구조 사용</a:t>
            </a:r>
            <a:endParaRPr kumimoji="0" lang="en-US"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6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48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GameWinActivity.java</a:t>
            </a:r>
          </a:p>
        </p:txBody>
      </p:sp>
      <p:sp>
        <p:nvSpPr>
          <p:cNvPr id="8" name="Rectangle 3">
            <a:extLst>
              <a:ext uri="{FF2B5EF4-FFF2-40B4-BE49-F238E27FC236}">
                <a16:creationId xmlns:a16="http://schemas.microsoft.com/office/drawing/2014/main" xmlns="" id="{E7D06BF4-B958-4D18-8CDE-BE124A82918F}"/>
              </a:ext>
            </a:extLst>
          </p:cNvPr>
          <p:cNvSpPr>
            <a:spLocks noGrp="1" noChangeArrowheads="1"/>
          </p:cNvSpPr>
          <p:nvPr>
            <p:ph idx="1"/>
          </p:nvPr>
        </p:nvSpPr>
        <p:spPr bwMode="auto">
          <a:xfrm>
            <a:off x="323850" y="127680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setContentView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R.layout.</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gamewin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activity_game_wins_title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나가기버튼</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button1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button1.setOnClickListener(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//계속하기버튼</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button5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button6</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button5.setOnClickListener(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//데이터 전달하기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RESULT_OK</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802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500"/>
                                        <p:tgtEl>
                                          <p:spTgt spid="8">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GameOverActivity.java</a:t>
            </a:r>
          </a:p>
        </p:txBody>
      </p:sp>
      <p:sp>
        <p:nvSpPr>
          <p:cNvPr id="3" name="Rectangle 1">
            <a:extLst>
              <a:ext uri="{FF2B5EF4-FFF2-40B4-BE49-F238E27FC236}">
                <a16:creationId xmlns:a16="http://schemas.microsoft.com/office/drawing/2014/main" xmlns="" id="{E77DD943-986D-48B6-9E13-2EBA184C72DC}"/>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setContentView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R.layout.</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gameover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activity_game_over_title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//계속하기버튼</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button2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button7</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button2.setOnClickListener(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//데이터 전달하기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RESULT_OK</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0700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BackPressCloseHandler.java</a:t>
            </a:r>
          </a:p>
        </p:txBody>
      </p:sp>
      <p:sp>
        <p:nvSpPr>
          <p:cNvPr id="4" name="Rectangle 1">
            <a:extLst>
              <a:ext uri="{FF2B5EF4-FFF2-40B4-BE49-F238E27FC236}">
                <a16:creationId xmlns:a16="http://schemas.microsoft.com/office/drawing/2014/main" xmlns="" id="{7787C272-C261-42E4-AFD2-15F06335F809}"/>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onBackPressed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System.</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currentTimeMillis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backKeyClickTime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2000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뒤로가기</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버튼을 한번 누를 경우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backKeyClickTime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System.</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currentTimeMillis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showToast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System.</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currentTimeMillis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&lt;=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backKeyClickTime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2000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뒤로가기</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버튼을 2초이내에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두번</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누를 경우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MusicService.</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이동할 컴포넌트</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stopService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서비스 종료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종료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229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DatabaseActivity.java</a:t>
            </a:r>
          </a:p>
        </p:txBody>
      </p:sp>
      <p:sp>
        <p:nvSpPr>
          <p:cNvPr id="6" name="Rectangle 2">
            <a:extLst>
              <a:ext uri="{FF2B5EF4-FFF2-40B4-BE49-F238E27FC236}">
                <a16:creationId xmlns:a16="http://schemas.microsoft.com/office/drawing/2014/main" xmlns="" id="{DBE0CCE2-E0DF-437A-8034-67D31A158099}"/>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DatabaseActivity</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extends</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SQLiteOpenHelper</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DatabaseActivity</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name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SQLiteDatabase.CursorFactory</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factory</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version</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name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factory</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version</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db.execSQL</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"CREATE TABLE TKOS (NUM INTEGER PRIMARY KEY AUTOINCREMENT, ID TEXT, NICKNAME TEXT, SCORE INTEGER, PROFILE BLOB, SKIN INTEGER, MODE INTEGER, MUSIC INTEGER, EFFECT INTEGER, VIBRATE INTEGER, CONTROL INTEGER, LANGUAGE INTEGER, OPTION INTEGER, ENGWORD TEXT, KORWORD TEXT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90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context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"테이블 생성완료"</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90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LENGTH_SHORT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insert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tkos_profile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tkos_skin</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tkos_mode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tkos_music</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tkos_effect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tkos_vibrate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tkos_control</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tkos_language</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tkos_option</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tkos_engword</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tkos_korword</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getWritableDatabase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db.execSQL</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"INSERT INTO TKOS VALUES(</a:t>
            </a:r>
            <a:r>
              <a:rPr kumimoji="0" lang="ko-KR" altLang="ko-KR" sz="90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null</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tkos_nickname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tkos_profile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tkos_skin</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tkos_mode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tkos_music</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tkos_effect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tkos_vibrate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tkos_control</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tkos_language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tkos_option</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tkos_engword</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tkos_korword</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db.close</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55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520280"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프로젝트의 필요성과 수행 목적</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4" name="TextBox 13">
            <a:extLst>
              <a:ext uri="{FF2B5EF4-FFF2-40B4-BE49-F238E27FC236}">
                <a16:creationId xmlns:a16="http://schemas.microsoft.com/office/drawing/2014/main" xmlns="" id="{487426E3-D3D6-4263-B471-E9DF72C67E8F}"/>
              </a:ext>
            </a:extLst>
          </p:cNvPr>
          <p:cNvSpPr txBox="1"/>
          <p:nvPr/>
        </p:nvSpPr>
        <p:spPr>
          <a:xfrm>
            <a:off x="1583668" y="1637387"/>
            <a:ext cx="5976664" cy="707886"/>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기존의 게임 접근 방식과 다른</a:t>
            </a:r>
            <a:endPar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endParaRPr>
          </a:p>
          <a:p>
            <a:pPr algn="ct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교육적 목적의 콘텐츠</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 제작 필요성 인식</a:t>
            </a:r>
          </a:p>
        </p:txBody>
      </p:sp>
      <p:sp>
        <p:nvSpPr>
          <p:cNvPr id="15" name="오른쪽 화살표 11">
            <a:extLst>
              <a:ext uri="{FF2B5EF4-FFF2-40B4-BE49-F238E27FC236}">
                <a16:creationId xmlns:a16="http://schemas.microsoft.com/office/drawing/2014/main" xmlns="" id="{D26584EE-E927-4003-8ED4-233837133D22}"/>
              </a:ext>
            </a:extLst>
          </p:cNvPr>
          <p:cNvSpPr/>
          <p:nvPr/>
        </p:nvSpPr>
        <p:spPr>
          <a:xfrm rot="5400000">
            <a:off x="4318831" y="2428875"/>
            <a:ext cx="506338"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7" name="TextBox 16">
            <a:extLst>
              <a:ext uri="{FF2B5EF4-FFF2-40B4-BE49-F238E27FC236}">
                <a16:creationId xmlns:a16="http://schemas.microsoft.com/office/drawing/2014/main" xmlns="" id="{290805B2-965E-441E-A175-48D924A9671E}"/>
              </a:ext>
            </a:extLst>
          </p:cNvPr>
          <p:cNvSpPr txBox="1"/>
          <p:nvPr/>
        </p:nvSpPr>
        <p:spPr>
          <a:xfrm>
            <a:off x="1583668" y="3075806"/>
            <a:ext cx="5976664" cy="707886"/>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프로젝트를 통해 </a:t>
            </a: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학습과 오락을 </a:t>
            </a:r>
            <a:endParaRPr lang="en-US" altLang="ko-KR" sz="2000"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pPr algn="ct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모두 갖춘</a:t>
            </a:r>
            <a:r>
              <a:rPr lang="en-US" altLang="ko-KR" sz="2000" b="1"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z="2000" b="1" spc="-150" dirty="0">
                <a:solidFill>
                  <a:schemeClr val="tx1">
                    <a:lumMod val="85000"/>
                    <a:lumOff val="15000"/>
                  </a:schemeClr>
                </a:solidFill>
                <a:latin typeface="맑은 고딕" panose="020B0503020000020004" pitchFamily="50" charset="-127"/>
              </a:rPr>
              <a:t>애플리케이션 </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구현이 목적</a:t>
            </a:r>
            <a:endPar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cxnSp>
        <p:nvCxnSpPr>
          <p:cNvPr id="10" name="직선 연결선 9"/>
          <p:cNvCxnSpPr>
            <a:cxnSpLocks/>
            <a:stCxn id="11"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23241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4" grpId="0"/>
      <p:bldP spid="15" grpId="0" animBg="1"/>
      <p:bldP spid="17"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DeviceListActivity.java</a:t>
            </a:r>
          </a:p>
        </p:txBody>
      </p:sp>
      <p:sp>
        <p:nvSpPr>
          <p:cNvPr id="4" name="Rectangle 2">
            <a:extLst>
              <a:ext uri="{FF2B5EF4-FFF2-40B4-BE49-F238E27FC236}">
                <a16:creationId xmlns:a16="http://schemas.microsoft.com/office/drawing/2014/main" xmlns="" id="{4964099A-3249-4BF0-878F-ABEE4B559770}"/>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protected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CC7832"/>
                </a:solidFill>
                <a:latin typeface="굴림체" panose="020B0609000101010101" pitchFamily="49" charset="-127"/>
                <a:ea typeface="굴림체" panose="020B0609000101010101" pitchFamily="49" charset="-127"/>
              </a:rPr>
              <a:t>	…</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Register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broadcasts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when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discovery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has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finished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filter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IntentFilter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ACTION_DISCOVERY_FINISHED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.registerReceiver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mReceiver</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filter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local</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adapter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mBtAdapter</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getDefaultAdapter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of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currently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paired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&lt;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&gt;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pairedDevices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mBtAdapter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.getBondedDevices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there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are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paired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add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each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one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ArrayAdapter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pairedDevices.size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title_paired_devices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setVisibility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VISIBLE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pairedDevices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pairedDevicesArrayAdapter.add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device.getAddress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noDevices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getResources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none_paired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pairedDevicesArrayAdapter.add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noDevices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6694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DatabaseActivity.java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3" name="Rectangle 1">
            <a:extLst>
              <a:ext uri="{FF2B5EF4-FFF2-40B4-BE49-F238E27FC236}">
                <a16:creationId xmlns:a16="http://schemas.microsoft.com/office/drawing/2014/main" xmlns="" id="{4119BCB4-395C-4CE4-9F77-104CF44C4D3E}"/>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setScore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getWritableDatabase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db.execSQL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"UPDATE TKOS SET SCORE="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tkos_score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WHERE ID='"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db.close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setProfile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tkos_profile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getWritableDatabase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SQLiteStatement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stmt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db.compileStatement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"UPDATE TKOS SET PROFILE = ? WHERE ID =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stmt.clearBindings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stmt.bindBlob</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tkos_profile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stmt.execute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db.close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091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DatabaseActivity.java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4" name="Rectangle 1">
            <a:extLst>
              <a:ext uri="{FF2B5EF4-FFF2-40B4-BE49-F238E27FC236}">
                <a16:creationId xmlns:a16="http://schemas.microsoft.com/office/drawing/2014/main" xmlns="" id="{5123FA35-E6FB-4974-8CA0-258ED80D7D77}"/>
              </a:ext>
            </a:extLst>
          </p:cNvPr>
          <p:cNvSpPr>
            <a:spLocks noGrp="1" noChangeArrowheads="1"/>
          </p:cNvSpPr>
          <p:nvPr>
            <p:ph idx="1"/>
          </p:nvPr>
        </p:nvSpPr>
        <p:spPr bwMode="auto">
          <a:xfrm>
            <a:off x="323850" y="1281562"/>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getProfile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SQLiteDatabase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getReadableDatabase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result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Cursor</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cursor</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db.rawQuery</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"SELECT PROFILE FROM TKOS WHERE ID = '"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tkos_id</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while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cursor.moveToNext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result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cursor.getBlob</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result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106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DeviceListActivity.java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3" name="Rectangle 1">
            <a:extLst>
              <a:ext uri="{FF2B5EF4-FFF2-40B4-BE49-F238E27FC236}">
                <a16:creationId xmlns:a16="http://schemas.microsoft.com/office/drawing/2014/main" xmlns="" id="{3CFD69F2-9EC8-4FD3-A5C4-E7576C7501D5}"/>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final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BroadcastReceiver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mReceiver</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BroadcastReceiver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onReceive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context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intent.getAction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When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discovery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finds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ACTION_FOUND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.equals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object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from</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intent.getParcelableExtra</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EXTRA_DEVICE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it's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already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paired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skip</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because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it's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been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listed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already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&amp;&amp;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device.getBondState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BOND_BONDED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mNewDevicesArrayAdapter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.add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device.getAddress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When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discovery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finished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change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ACTION_DISCOVERY_FINISHED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.equals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setProgressBarIndeterminateVisibility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select_device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mNewDevicesArrayAdapter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.getCount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noDevices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getResources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none_found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mNewDevicesArrayAdapter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.add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noDevices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34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CreditActivity.java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3" name="Rectangle 1">
            <a:extLst>
              <a:ext uri="{FF2B5EF4-FFF2-40B4-BE49-F238E27FC236}">
                <a16:creationId xmlns:a16="http://schemas.microsoft.com/office/drawing/2014/main" xmlns="" id="{747C07E3-514F-4B26-A402-07F6B4CAF955}"/>
              </a:ext>
            </a:extLst>
          </p:cNvPr>
          <p:cNvSpPr>
            <a:spLocks noGrp="1" noChangeArrowheads="1"/>
          </p:cNvSpPr>
          <p:nvPr>
            <p:ph idx="1"/>
          </p:nvPr>
        </p:nvSpPr>
        <p:spPr bwMode="auto">
          <a:xfrm>
            <a:off x="356566"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protected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requestWindowFeature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Window.</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FEATURE_NO_TITLE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//타이틀바 없애기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setContentView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R.layout.</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activity_credits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//activity_credits.xml 참조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//확인 버튼 클릭</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mOnClose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//데이터 전달하기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RESULT_OK</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onTouchEvent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MotionEvent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event.getAction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MotionEvent.</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ACTION_OUTSIDE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바깥레이어</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클릭시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안닫히게</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false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true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0974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MusicService.java</a:t>
            </a:r>
          </a:p>
        </p:txBody>
      </p:sp>
      <p:sp>
        <p:nvSpPr>
          <p:cNvPr id="3" name="Rectangle 1">
            <a:extLst>
              <a:ext uri="{FF2B5EF4-FFF2-40B4-BE49-F238E27FC236}">
                <a16:creationId xmlns:a16="http://schemas.microsoft.com/office/drawing/2014/main" xmlns="" id="{66868A71-E35A-4CE0-8CB2-021CA3E33DDE}"/>
              </a:ext>
            </a:extLst>
          </p:cNvPr>
          <p:cNvSpPr>
            <a:spLocks noGrp="1" noChangeArrowheads="1"/>
          </p:cNvSpPr>
          <p:nvPr>
            <p:ph idx="1"/>
          </p:nvPr>
        </p:nvSpPr>
        <p:spPr bwMode="auto">
          <a:xfrm>
            <a:off x="323850" y="1291713"/>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MusicService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extends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Service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MediaPlayer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음악 재생을 위한 객체</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MediaPlayer.</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R.raw.</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background1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MediaPlayer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객체 초기화</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.setLooping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true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true:무한반복</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.setVolume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9B7C6"/>
                </a:solidFill>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SuppressLint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WrongConstant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onStartCommand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flags</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노래 재생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super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.onStartCommand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flags</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onDestroy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.stop</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멈춤</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player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.release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자원 해제</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454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OperationActivity.java</a:t>
            </a:r>
          </a:p>
        </p:txBody>
      </p:sp>
      <p:sp>
        <p:nvSpPr>
          <p:cNvPr id="5" name="Rectangle 2">
            <a:extLst>
              <a:ext uri="{FF2B5EF4-FFF2-40B4-BE49-F238E27FC236}">
                <a16:creationId xmlns:a16="http://schemas.microsoft.com/office/drawing/2014/main" xmlns="" id="{119A08F7-D799-4043-A01F-E6CB231C6716}"/>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button1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button1.setOnClickListener(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.setOption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//드래그</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button2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button2</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button2.setOnClickListener(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.setOption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//기울기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786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5"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PopupActivity.java</a:t>
            </a:r>
          </a:p>
        </p:txBody>
      </p:sp>
      <p:sp>
        <p:nvSpPr>
          <p:cNvPr id="8" name="Rectangle 3">
            <a:extLst>
              <a:ext uri="{FF2B5EF4-FFF2-40B4-BE49-F238E27FC236}">
                <a16:creationId xmlns:a16="http://schemas.microsoft.com/office/drawing/2014/main" xmlns="" id="{53E0D83E-C157-4EE8-AC9E-5E5D59938F18}"/>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protected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onCreate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savedInstanceState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en-US"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button1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button1.setOnClickListener(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setLocale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SplashActivity.class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Locale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lang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Locale.</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ENGLISH</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.setLanguage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english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Configuration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config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Configuration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config.</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locale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lang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//영어로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getResources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updateConfiguration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config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getResources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getDisplayMetrics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finish</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//액티비티(팝업) 닫기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restart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//어플 재시작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667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bg/>
                                          </p:spTgt>
                                        </p:tgtEl>
                                        <p:attrNameLst>
                                          <p:attrName>style.visibility</p:attrName>
                                        </p:attrNameLst>
                                      </p:cBhvr>
                                      <p:to>
                                        <p:strVal val="visible"/>
                                      </p:to>
                                    </p:set>
                                    <p:animEffect transition="in" filter="fade">
                                      <p:cBhvr>
                                        <p:cTn id="16" dur="500"/>
                                        <p:tgtEl>
                                          <p:spTgt spid="8">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500"/>
                                        <p:tgtEl>
                                          <p:spTgt spid="8">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8"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SettingActivity.java</a:t>
            </a:r>
          </a:p>
        </p:txBody>
      </p:sp>
      <p:sp>
        <p:nvSpPr>
          <p:cNvPr id="6" name="Rectangle 2">
            <a:extLst>
              <a:ext uri="{FF2B5EF4-FFF2-40B4-BE49-F238E27FC236}">
                <a16:creationId xmlns:a16="http://schemas.microsoft.com/office/drawing/2014/main" xmlns="" id="{3EF85F28-B66A-44F9-BD04-7F5F3F6B7D98}"/>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final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ToggleButton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toggleButton1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ToggleButton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toggleButton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toggleButton1.setOnClickListener(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tkos_music</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toggleButton1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.setBackgroundColor(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Color.</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RED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버튼색</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toggleButton1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"OFF"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//버튼 글자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.setMusic</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 꺼짐으로 변경(</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Database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tkos_music</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 꺼짐으로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MusicService.</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인텐트</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참조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stopService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//서비스 중지</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//효과음이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//사운드 플레이(재생)</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else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tkos_music</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꺼져있을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toggleButton1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.setBackgroundColor(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Color.</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GREEN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버튼색</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389C5"/>
                </a:solidFill>
                <a:effectLst/>
                <a:latin typeface="굴림체" panose="020B0609000101010101" pitchFamily="49" charset="-127"/>
                <a:ea typeface="굴림체" panose="020B0609000101010101" pitchFamily="49" charset="-127"/>
              </a:rPr>
              <a:t>toggleButton1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//버튼 글자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dbactivity</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.setMusic</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켜짐으로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변경(</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Database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tkos_music</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//배경음악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켜짐으로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변경</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MusicService.</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인텐트</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참조</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startService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//서비스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//효과음이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//사운드 플레이(재생)</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139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SettingActivity.java</a:t>
            </a:r>
          </a:p>
        </p:txBody>
      </p:sp>
      <p:sp>
        <p:nvSpPr>
          <p:cNvPr id="3" name="Rectangle 1">
            <a:extLst>
              <a:ext uri="{FF2B5EF4-FFF2-40B4-BE49-F238E27FC236}">
                <a16:creationId xmlns:a16="http://schemas.microsoft.com/office/drawing/2014/main" xmlns="" id="{721A727F-D245-4DEC-B4F5-3C37F36ED84E}"/>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button1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button1.setOnClickListener(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PopupActivity.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PopupActivity로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가는 인텐트를 생성</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startActivityForResult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//효과음이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//사운드 플레이(재생)</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button2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button2</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button2.setOnClickListener(</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Button.OnClickListener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BB529"/>
                </a:solidFill>
                <a:effectLst/>
                <a:latin typeface="굴림체" panose="020B0609000101010101" pitchFamily="49" charset="-127"/>
                <a:ea typeface="굴림체" panose="020B0609000101010101" pitchFamily="49" charset="-127"/>
              </a:rPr>
              <a:t>Override</a:t>
            </a: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BBB52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getApplicationContext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OperationActivity.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OperationActivity로</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가는 인텐트를 생성</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startActivityForResult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2</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//액티비티 시작</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tkos_effect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//효과음이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켜져있을</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때</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.play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B389C5"/>
                </a:solidFill>
                <a:effectLst/>
                <a:latin typeface="굴림체" panose="020B0609000101010101" pitchFamily="49" charset="-127"/>
                <a:ea typeface="굴림체" panose="020B0609000101010101" pitchFamily="49" charset="-127"/>
              </a:rPr>
              <a:t>soundId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0.1F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1.0F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//사운드 플레이(재생)</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626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관련 애플리케이션 소개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032" name="Picture 8" descr="snake game for android에 대한 이미지 검색결과">
            <a:extLst>
              <a:ext uri="{FF2B5EF4-FFF2-40B4-BE49-F238E27FC236}">
                <a16:creationId xmlns:a16="http://schemas.microsoft.com/office/drawing/2014/main" xmlns="" id="{ABD35B2F-1F18-451B-946C-0782EDA62D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2635" y="1303656"/>
            <a:ext cx="1790138" cy="31798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nake game for android에 대한 이미지 검색결과">
            <a:extLst>
              <a:ext uri="{FF2B5EF4-FFF2-40B4-BE49-F238E27FC236}">
                <a16:creationId xmlns:a16="http://schemas.microsoft.com/office/drawing/2014/main" xmlns="" id="{805FD8EA-6DCC-4108-B03B-401DF54227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8553" y="1303716"/>
            <a:ext cx="1906893" cy="31797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nake game for android에 대한 이미지 검색결과">
            <a:extLst>
              <a:ext uri="{FF2B5EF4-FFF2-40B4-BE49-F238E27FC236}">
                <a16:creationId xmlns:a16="http://schemas.microsoft.com/office/drawing/2014/main" xmlns="" id="{42B7954D-1B51-4B97-B4A6-4D9D801F8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226" y="1308650"/>
            <a:ext cx="1906894" cy="317979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직선 연결선 10"/>
          <p:cNvCxnSpPr>
            <a:cxnSpLocks/>
            <a:stCxn id="13"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0" name="TextBox 9">
            <a:extLst>
              <a:ext uri="{FF2B5EF4-FFF2-40B4-BE49-F238E27FC236}">
                <a16:creationId xmlns:a16="http://schemas.microsoft.com/office/drawing/2014/main" xmlns="" id="{E7D85484-9861-4127-9492-6266525F5102}"/>
              </a:ext>
            </a:extLst>
          </p:cNvPr>
          <p:cNvSpPr txBox="1"/>
          <p:nvPr/>
        </p:nvSpPr>
        <p:spPr>
          <a:xfrm>
            <a:off x="2072706" y="2063918"/>
            <a:ext cx="4998585" cy="1015663"/>
          </a:xfrm>
          <a:prstGeom prst="rect">
            <a:avLst/>
          </a:prstGeom>
          <a:solidFill>
            <a:schemeClr val="bg1"/>
          </a:solidFill>
          <a:ln>
            <a:noFill/>
          </a:ln>
          <a:scene3d>
            <a:camera prst="obliqueTopLeft"/>
            <a:lightRig rig="threePt" dir="t"/>
          </a:scene3d>
        </p:spPr>
        <p:txBody>
          <a:bodyPr wrap="square" rtlCol="0">
            <a:spAutoFit/>
          </a:bodyPr>
          <a:lstStyle/>
          <a:p>
            <a:pPr algn="ctr"/>
            <a:r>
              <a:rPr lang="en-US" altLang="ko-KR" sz="3000" b="1" spc="-150" dirty="0">
                <a:solidFill>
                  <a:schemeClr val="tx1">
                    <a:lumMod val="85000"/>
                    <a:lumOff val="15000"/>
                  </a:schemeClr>
                </a:solidFill>
                <a:latin typeface="맑은 고딕" panose="020B0503020000020004" pitchFamily="50" charset="-127"/>
                <a:ea typeface="맑은 고딕" panose="020B0503020000020004" pitchFamily="50" charset="-127"/>
              </a:rPr>
              <a:t>“Snake Game” </a:t>
            </a:r>
            <a:r>
              <a:rPr lang="ko-KR" altLang="en-US" sz="3000" b="1" spc="-150" dirty="0">
                <a:solidFill>
                  <a:schemeClr val="tx1">
                    <a:lumMod val="85000"/>
                    <a:lumOff val="15000"/>
                  </a:schemeClr>
                </a:solidFill>
                <a:latin typeface="맑은 고딕" panose="020B0503020000020004" pitchFamily="50" charset="-127"/>
                <a:ea typeface="맑은 고딕" panose="020B0503020000020004" pitchFamily="50" charset="-127"/>
              </a:rPr>
              <a:t>형태의 </a:t>
            </a:r>
            <a:endParaRPr lang="en-US" altLang="ko-KR" sz="3000"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pPr algn="ctr"/>
            <a:r>
              <a:rPr lang="ko-KR" altLang="en-US" sz="3000" b="1" spc="-150" dirty="0">
                <a:solidFill>
                  <a:schemeClr val="tx1">
                    <a:lumMod val="85000"/>
                    <a:lumOff val="15000"/>
                  </a:schemeClr>
                </a:solidFill>
                <a:latin typeface="맑은 고딕" panose="020B0503020000020004" pitchFamily="50" charset="-127"/>
                <a:ea typeface="맑은 고딕" panose="020B0503020000020004" pitchFamily="50" charset="-127"/>
              </a:rPr>
              <a:t>여러 게임들이 존재</a:t>
            </a:r>
          </a:p>
        </p:txBody>
      </p:sp>
    </p:spTree>
    <p:extLst>
      <p:ext uri="{BB962C8B-B14F-4D97-AF65-F5344CB8AC3E}">
        <p14:creationId xmlns:p14="http://schemas.microsoft.com/office/powerpoint/2010/main" val="218406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032"/>
                                        </p:tgtEl>
                                        <p:attrNameLst>
                                          <p:attrName>style.visibility</p:attrName>
                                        </p:attrNameLst>
                                      </p:cBhvr>
                                      <p:to>
                                        <p:strVal val="visible"/>
                                      </p:to>
                                    </p:set>
                                    <p:animEffect transition="in" filter="fade">
                                      <p:cBhvr>
                                        <p:cTn id="13" dur="500"/>
                                        <p:tgtEl>
                                          <p:spTgt spid="1032"/>
                                        </p:tgtEl>
                                      </p:cBhvr>
                                    </p:animEffect>
                                  </p:childTnLst>
                                </p:cTn>
                              </p:par>
                              <p:par>
                                <p:cTn id="14" presetID="10" presetClass="entr" presetSubtype="0" fill="hold" nodeType="withEffect">
                                  <p:stCondLst>
                                    <p:cond delay="0"/>
                                  </p:stCondLst>
                                  <p:childTnLst>
                                    <p:set>
                                      <p:cBhvr>
                                        <p:cTn id="15" dur="1" fill="hold">
                                          <p:stCondLst>
                                            <p:cond delay="0"/>
                                          </p:stCondLst>
                                        </p:cTn>
                                        <p:tgtEl>
                                          <p:spTgt spid="1034"/>
                                        </p:tgtEl>
                                        <p:attrNameLst>
                                          <p:attrName>style.visibility</p:attrName>
                                        </p:attrNameLst>
                                      </p:cBhvr>
                                      <p:to>
                                        <p:strVal val="visible"/>
                                      </p:to>
                                    </p:set>
                                    <p:animEffect transition="in" filter="fade">
                                      <p:cBhvr>
                                        <p:cTn id="16" dur="500"/>
                                        <p:tgtEl>
                                          <p:spTgt spid="1034"/>
                                        </p:tgtEl>
                                      </p:cBhvr>
                                    </p:animEffect>
                                  </p:childTnLst>
                                </p:cTn>
                              </p:par>
                              <p:par>
                                <p:cTn id="17" presetID="10" presetClass="entr" presetSubtype="0" fill="hold" nodeType="withEffect">
                                  <p:stCondLst>
                                    <p:cond delay="0"/>
                                  </p:stCondLst>
                                  <p:childTnLst>
                                    <p:set>
                                      <p:cBhvr>
                                        <p:cTn id="18" dur="1" fill="hold">
                                          <p:stCondLst>
                                            <p:cond delay="0"/>
                                          </p:stCondLst>
                                        </p:cTn>
                                        <p:tgtEl>
                                          <p:spTgt spid="1036"/>
                                        </p:tgtEl>
                                        <p:attrNameLst>
                                          <p:attrName>style.visibility</p:attrName>
                                        </p:attrNameLst>
                                      </p:cBhvr>
                                      <p:to>
                                        <p:strVal val="visible"/>
                                      </p:to>
                                    </p:set>
                                    <p:animEffect transition="in" filter="fade">
                                      <p:cBhvr>
                                        <p:cTn id="19" dur="500"/>
                                        <p:tgtEl>
                                          <p:spTgt spid="1036"/>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BluetoothChatFragment.java</a:t>
            </a:r>
          </a:p>
        </p:txBody>
      </p:sp>
      <p:sp>
        <p:nvSpPr>
          <p:cNvPr id="4" name="Rectangle 1">
            <a:extLst>
              <a:ext uri="{FF2B5EF4-FFF2-40B4-BE49-F238E27FC236}">
                <a16:creationId xmlns:a16="http://schemas.microsoft.com/office/drawing/2014/main" xmlns="" id="{A945F47F-D292-4C28-AF2D-81025CAD6DDC}"/>
              </a:ext>
            </a:extLst>
          </p:cNvPr>
          <p:cNvSpPr>
            <a:spLocks noGrp="1" noChangeArrowheads="1"/>
          </p:cNvSpPr>
          <p:nvPr>
            <p:ph idx="1"/>
          </p:nvPr>
        </p:nvSpPr>
        <p:spPr bwMode="auto">
          <a:xfrm>
            <a:off x="323850" y="1287799"/>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setupChat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setupChat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Initialize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array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adapter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conversation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thread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FragmentActivity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mConversationArrayAdapter</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ArrayAdapter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&lt;&gt;(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R.layout.</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mConversationView</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.setAdapter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mConversationArrayAdapter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Initialize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compose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field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with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listener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return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key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mOutEditText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.setOnEditorActionListener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mWriteListener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Initialize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button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with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listener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that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for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click</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events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mSendButton</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View.OnClickListener</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onClick</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message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using</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content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of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edit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text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widget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view.findViewById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R.id.</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edit_text_out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textView.getText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7433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BluetoothChatFragment.java</a:t>
            </a:r>
          </a:p>
        </p:txBody>
      </p:sp>
      <p:sp>
        <p:nvSpPr>
          <p:cNvPr id="3" name="Rectangle 1">
            <a:extLst>
              <a:ext uri="{FF2B5EF4-FFF2-40B4-BE49-F238E27FC236}">
                <a16:creationId xmlns:a16="http://schemas.microsoft.com/office/drawing/2014/main" xmlns="" id="{EBA480C1-5724-4E14-8D25-81CBF9A4A8E9}"/>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ensureDiscoverable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mBluetoothAdapter</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.getScanMode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SCAN_MODE_CONNECTABLE_DISCOVERABLE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discoverableIntent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ACTION_REQUEST_DISCOVERABLE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discoverableIntent.putExtra</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BluetoothAdapter.</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EXTRA_DISCOVERABLE_DURATION</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300</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discoverableIntent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825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BluetoothChatFragment.java</a:t>
            </a:r>
          </a:p>
        </p:txBody>
      </p:sp>
      <p:sp>
        <p:nvSpPr>
          <p:cNvPr id="3" name="Rectangle 1">
            <a:extLst>
              <a:ext uri="{FF2B5EF4-FFF2-40B4-BE49-F238E27FC236}">
                <a16:creationId xmlns:a16="http://schemas.microsoft.com/office/drawing/2014/main" xmlns="" id="{41A86648-383D-4EAD-B102-DC329D07CA72}"/>
              </a:ext>
            </a:extLst>
          </p:cNvPr>
          <p:cNvSpPr>
            <a:spLocks noGrp="1" noChangeArrowheads="1"/>
          </p:cNvSpPr>
          <p:nvPr>
            <p:ph idx="1"/>
          </p:nvPr>
        </p:nvSpPr>
        <p:spPr bwMode="auto">
          <a:xfrm>
            <a:off x="323850" y="127635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sendMessage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Check</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that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we're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actually</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connected</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before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trying</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anything</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mChatService</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.getState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BluetoothChatService.</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STATE_CONNECTED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makeText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getActivity</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R.string.</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not_connected</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Toast.</a:t>
            </a:r>
            <a:r>
              <a:rPr kumimoji="0" lang="ko-KR" altLang="ko-KR" sz="14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LENGTH_SHORT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show</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Check</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that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there's</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actually</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something</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message.length</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&gt; </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message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bytes</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and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tell</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BluetoothChatService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write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message.getBytes</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mChatService</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.write</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Reset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out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string</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buffer</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zero</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and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clear</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edit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text</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field</a:t>
            </a: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mOutStringBuffer</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.setLength</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mOutEditText</a:t>
            </a:r>
            <a:r>
              <a:rPr kumimoji="0" lang="ko-KR" altLang="ko-KR" sz="14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.setText</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mOutStringBuffer</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4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98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592288"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BluetoothChatService.java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4" name="Rectangle 1">
            <a:extLst>
              <a:ext uri="{FF2B5EF4-FFF2-40B4-BE49-F238E27FC236}">
                <a16:creationId xmlns:a16="http://schemas.microsoft.com/office/drawing/2014/main" xmlns="" id="{12DCC489-ACA4-4CD9-A882-738015D53A0D}"/>
              </a:ext>
            </a:extLst>
          </p:cNvPr>
          <p:cNvSpPr>
            <a:spLocks noGrp="1" noChangeArrowheads="1"/>
          </p:cNvSpPr>
          <p:nvPr>
            <p:ph idx="1"/>
          </p:nvPr>
        </p:nvSpPr>
        <p:spPr bwMode="auto">
          <a:xfrm>
            <a:off x="323850" y="1291646"/>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synchronized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connected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BluetoothSocket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socket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final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socketType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connected</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Socket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Type</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socketType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endPar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CC7832"/>
                </a:solidFill>
                <a:latin typeface="굴림체" panose="020B0609000101010101" pitchFamily="49" charset="-127"/>
                <a:ea typeface="굴림체" panose="020B0609000101010101" pitchFamily="49" charset="-127"/>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Start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thread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manage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connection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and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perform</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transmissions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ConnectedThread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socket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socketType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name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of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connected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back</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Activity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.obtainMessage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MESSAGE_DEVICE_NAME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bundle.putString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DEVICE_NAME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device.getName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msg.setData</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Update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updateUserInterfaceTitle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95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fade">
                                      <p:cBhvr>
                                        <p:cTn id="25" dur="500"/>
                                        <p:tgtEl>
                                          <p:spTgt spid="4">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500"/>
                                        <p:tgtEl>
                                          <p:spTgt spid="4">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592288"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BluetoothChatService.java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3" name="Rectangle 1">
            <a:extLst>
              <a:ext uri="{FF2B5EF4-FFF2-40B4-BE49-F238E27FC236}">
                <a16:creationId xmlns:a16="http://schemas.microsoft.com/office/drawing/2014/main" xmlns="" id="{457C2BA8-516E-48C7-BEC5-A2C0C234EACA}"/>
              </a:ext>
            </a:extLst>
          </p:cNvPr>
          <p:cNvSpPr>
            <a:spLocks noGrp="1" noChangeArrowheads="1"/>
          </p:cNvSpPr>
          <p:nvPr>
            <p:ph idx="1"/>
          </p:nvPr>
        </p:nvSpPr>
        <p:spPr bwMode="auto">
          <a:xfrm>
            <a:off x="323850" y="1276800"/>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synchronized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stop</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stop</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mSecureAcceptThread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mSecureAcceptThread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mSecureAcceptThread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mInsecureAcceptThread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mInsecureAcceptThread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mInsecureAcceptThread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mState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STATE_NONE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Update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updateUserInterfaceTitle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625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592288"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BluetoothChatService.java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6" name="Rectangle 2">
            <a:extLst>
              <a:ext uri="{FF2B5EF4-FFF2-40B4-BE49-F238E27FC236}">
                <a16:creationId xmlns:a16="http://schemas.microsoft.com/office/drawing/2014/main" xmlns="" id="{F38D939C-A57E-493B-B572-0FF569505533}"/>
              </a:ext>
            </a:extLst>
          </p:cNvPr>
          <p:cNvSpPr>
            <a:spLocks noGrp="1" noChangeArrowheads="1"/>
          </p:cNvSpPr>
          <p:nvPr>
            <p:ph idx="1"/>
          </p:nvPr>
        </p:nvSpPr>
        <p:spPr bwMode="auto">
          <a:xfrm>
            <a:off x="323850" y="1286355"/>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connectionFailed</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failure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message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back</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Activity</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.obtainMessage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MESSAGE_TOAST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bundle.putString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TOAST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Unable</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to</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connect</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msg.setData</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mState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STATE_NONE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Update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updateUserInterfaceTitle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Start</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service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over</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restart</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listening</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mode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BluetoothChatService.</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1200" dirty="0">
                <a:solidFill>
                  <a:srgbClr val="A9B7C6"/>
                </a:solidFill>
                <a:latin typeface="굴림체" panose="020B0609000101010101" pitchFamily="49" charset="-127"/>
                <a:ea typeface="굴림체" panose="020B0609000101010101"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174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592288"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BluetoothChatService.java (</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p>
        </p:txBody>
      </p:sp>
      <p:sp>
        <p:nvSpPr>
          <p:cNvPr id="3" name="Rectangle 1">
            <a:extLst>
              <a:ext uri="{FF2B5EF4-FFF2-40B4-BE49-F238E27FC236}">
                <a16:creationId xmlns:a16="http://schemas.microsoft.com/office/drawing/2014/main" xmlns="" id="{ABCAF01C-04C4-4681-BE14-46CB97752CF3}"/>
              </a:ext>
            </a:extLst>
          </p:cNvPr>
          <p:cNvSpPr>
            <a:spLocks noGrp="1" noChangeArrowheads="1"/>
          </p:cNvSpPr>
          <p:nvPr>
            <p:ph idx="1"/>
          </p:nvPr>
        </p:nvSpPr>
        <p:spPr bwMode="auto">
          <a:xfrm>
            <a:off x="321416" y="1282808"/>
            <a:ext cx="8496300" cy="360098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CC7832"/>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connectionLost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Send</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failure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message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back</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Activity</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.obtainMessage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MESSAGE_TOAST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bundle.putString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12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TOAST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Device</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connection</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was</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lost</a:t>
            </a:r>
            <a:r>
              <a:rPr kumimoji="0" lang="ko-KR" altLang="ko-KR" sz="12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msg.setData</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mHandler</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.sendMessage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mState</a:t>
            </a:r>
            <a:r>
              <a:rPr kumimoji="0" lang="ko-KR" altLang="ko-KR" sz="12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2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STATE_NONE</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Update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updateUserInterfaceTitle</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Start</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service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over</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restart</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listening</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mode</a:t>
            </a: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BluetoothChatService.</a:t>
            </a:r>
            <a:r>
              <a:rPr kumimoji="0" lang="ko-KR" altLang="ko-KR" sz="12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this</a:t>
            </a:r>
            <a:r>
              <a:rPr kumimoji="0" lang="ko-KR" altLang="ko-KR" sz="12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t>
            </a: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2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1200" dirty="0">
              <a:solidFill>
                <a:srgbClr val="A9B7C6"/>
              </a:solidFill>
              <a:latin typeface="굴림체" panose="020B0609000101010101" pitchFamily="49" charset="-127"/>
              <a:ea typeface="굴림체" panose="020B0609000101010101"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12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2304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BluetoothChatFragment.java</a:t>
            </a:r>
          </a:p>
        </p:txBody>
      </p:sp>
      <p:sp>
        <p:nvSpPr>
          <p:cNvPr id="6" name="Rectangle 3">
            <a:extLst>
              <a:ext uri="{FF2B5EF4-FFF2-40B4-BE49-F238E27FC236}">
                <a16:creationId xmlns:a16="http://schemas.microsoft.com/office/drawing/2014/main" xmlns="" id="{ADA47235-67D3-45A0-A2DB-BC256DEBF94E}"/>
              </a:ext>
            </a:extLst>
          </p:cNvPr>
          <p:cNvSpPr>
            <a:spLocks noGrp="1" noChangeArrowheads="1"/>
          </p:cNvSpPr>
          <p:nvPr>
            <p:ph idx="1"/>
          </p:nvPr>
        </p:nvSpPr>
        <p:spPr bwMode="auto">
          <a:xfrm>
            <a:off x="323850" y="1276006"/>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CC7832"/>
                </a:solidFill>
                <a:latin typeface="굴림체" panose="020B0609000101010101" pitchFamily="49" charset="-127"/>
                <a:ea typeface="굴림체" panose="020B0609000101010101" pitchFamily="49" charset="-127"/>
              </a:rPr>
              <a:t>Private</a:t>
            </a:r>
            <a:r>
              <a:rPr lang="ko-KR" altLang="en-US" sz="900" dirty="0">
                <a:solidFill>
                  <a:srgbClr val="CC7832"/>
                </a:solidFill>
                <a:latin typeface="굴림체" panose="020B0609000101010101" pitchFamily="49" charset="-127"/>
                <a:ea typeface="굴림체" panose="020B0609000101010101" pitchFamily="49" charset="-127"/>
              </a:rPr>
              <a:t> </a:t>
            </a:r>
            <a:r>
              <a:rPr lang="en-US" altLang="ko-KR" sz="900" dirty="0">
                <a:solidFill>
                  <a:srgbClr val="CC7832"/>
                </a:solidFill>
                <a:latin typeface="굴림체" panose="020B0609000101010101" pitchFamily="49" charset="-127"/>
                <a:ea typeface="굴림체" panose="020B0609000101010101" pitchFamily="49" charset="-127"/>
              </a:rPr>
              <a:t>final</a:t>
            </a:r>
            <a:r>
              <a:rPr lang="ko-KR" altLang="en-US" sz="900" dirty="0">
                <a:solidFill>
                  <a:srgbClr val="CC7832"/>
                </a:solidFill>
                <a:latin typeface="굴림체" panose="020B0609000101010101" pitchFamily="49" charset="-127"/>
                <a:ea typeface="굴림체" panose="020B0609000101010101" pitchFamily="49" charset="-127"/>
              </a:rPr>
              <a:t> </a:t>
            </a:r>
            <a:r>
              <a:rPr lang="en-US" altLang="ko-KR" sz="900" dirty="0">
                <a:solidFill>
                  <a:schemeClr val="bg1"/>
                </a:solidFill>
                <a:latin typeface="굴림체" panose="020B0609000101010101" pitchFamily="49" charset="-127"/>
                <a:ea typeface="굴림체" panose="020B0609000101010101" pitchFamily="49" charset="-127"/>
              </a:rPr>
              <a:t>Handler</a:t>
            </a:r>
            <a:r>
              <a:rPr lang="en-US" altLang="ko-KR" sz="900" dirty="0">
                <a:solidFill>
                  <a:srgbClr val="CC7832"/>
                </a:solidFill>
                <a:latin typeface="굴림체" panose="020B0609000101010101" pitchFamily="49" charset="-127"/>
                <a:ea typeface="굴림체" panose="020B0609000101010101" pitchFamily="49" charset="-127"/>
              </a:rPr>
              <a:t> </a:t>
            </a:r>
            <a:r>
              <a:rPr lang="en-US" altLang="ko-KR" sz="900" dirty="0" err="1">
                <a:solidFill>
                  <a:srgbClr val="7A6288"/>
                </a:solidFill>
                <a:latin typeface="굴림체" panose="020B0609000101010101" pitchFamily="49" charset="-127"/>
                <a:ea typeface="굴림체" panose="020B0609000101010101" pitchFamily="49" charset="-127"/>
              </a:rPr>
              <a:t>mHandler</a:t>
            </a:r>
            <a:r>
              <a:rPr lang="en-US" altLang="ko-KR" sz="900" dirty="0">
                <a:solidFill>
                  <a:srgbClr val="CC7832"/>
                </a:solidFill>
                <a:latin typeface="굴림체" panose="020B0609000101010101" pitchFamily="49" charset="-127"/>
                <a:ea typeface="굴림체" panose="020B0609000101010101" pitchFamily="49" charset="-127"/>
              </a:rPr>
              <a:t> = </a:t>
            </a:r>
            <a:r>
              <a:rPr lang="en-US" altLang="ko-KR" sz="900" dirty="0" err="1">
                <a:solidFill>
                  <a:srgbClr val="808080"/>
                </a:solidFill>
                <a:latin typeface="굴림체" panose="020B0609000101010101" pitchFamily="49" charset="-127"/>
                <a:ea typeface="굴림체" panose="020B0609000101010101" pitchFamily="49" charset="-127"/>
              </a:rPr>
              <a:t>handleMessage</a:t>
            </a:r>
            <a:r>
              <a:rPr lang="en-US" altLang="ko-KR" sz="900" dirty="0">
                <a:solidFill>
                  <a:srgbClr val="808080"/>
                </a:solidFill>
                <a:latin typeface="굴림체" panose="020B0609000101010101" pitchFamily="49" charset="-127"/>
                <a:ea typeface="굴림체" panose="020B0609000101010101" pitchFamily="49" charset="-127"/>
              </a:rPr>
              <a:t>(msg){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Switch</a:t>
            </a:r>
            <a:r>
              <a:rPr kumimoji="0" lang="en-US" altLang="ko-KR" sz="9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a:t>
            </a:r>
            <a:r>
              <a:rPr kumimoji="0" lang="en-US" altLang="ko-KR" sz="900" b="0" i="0" u="none" strike="noStrike" cap="none" normalizeH="0" baseline="0" dirty="0" err="1">
                <a:ln>
                  <a:noFill/>
                </a:ln>
                <a:solidFill>
                  <a:schemeClr val="bg1"/>
                </a:solidFill>
                <a:effectLst/>
                <a:latin typeface="굴림체" panose="020B0609000101010101" pitchFamily="49" charset="-127"/>
                <a:ea typeface="굴림체" panose="020B0609000101010101" pitchFamily="49" charset="-127"/>
              </a:rPr>
              <a:t>msg.</a:t>
            </a:r>
            <a:r>
              <a:rPr kumimoji="0" lang="en-US" altLang="ko-KR" sz="900" b="0" i="0" u="none" strike="noStrike" cap="none" normalizeH="0" baseline="0" dirty="0" err="1">
                <a:ln>
                  <a:noFill/>
                </a:ln>
                <a:solidFill>
                  <a:srgbClr val="7A6288"/>
                </a:solidFill>
                <a:effectLst/>
                <a:latin typeface="굴림체" panose="020B0609000101010101" pitchFamily="49" charset="-127"/>
                <a:ea typeface="굴림체" panose="020B0609000101010101" pitchFamily="49" charset="-127"/>
              </a:rPr>
              <a:t>what</a:t>
            </a:r>
            <a:r>
              <a:rPr kumimoji="0" lang="en-US" altLang="ko-KR" sz="900" b="0" i="0" u="none" strike="noStrike" cap="none" normalizeH="0" baseline="0" dirty="0">
                <a:ln>
                  <a:noFill/>
                </a:ln>
                <a:solidFill>
                  <a:schemeClr val="bg1"/>
                </a:solidFill>
                <a:effectLst/>
                <a:latin typeface="굴림체" panose="020B0609000101010101" pitchFamily="49" charset="-127"/>
                <a:ea typeface="굴림체" panose="020B0609000101010101"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a:t>
            </a:r>
            <a:r>
              <a:rPr kumimoji="0" lang="ko-KR" altLang="ko-KR" sz="900" b="0" i="1" u="none" strike="noStrike" cap="none" normalizeH="0" baseline="0" dirty="0" err="1">
                <a:ln>
                  <a:noFill/>
                </a:ln>
                <a:solidFill>
                  <a:srgbClr val="7A6288"/>
                </a:solidFill>
                <a:effectLst/>
                <a:latin typeface="굴림체" panose="020B0609000101010101" pitchFamily="49" charset="-127"/>
                <a:ea typeface="굴림체" panose="020B0609000101010101" pitchFamily="49" charset="-127"/>
              </a:rPr>
              <a:t>E_WRITE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writeBuf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obj</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construct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from</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buffer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writeMessage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writeBuf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writeMessage.equals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gamestart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MultiGameActivity.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break</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case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Constants.</a:t>
            </a:r>
            <a:r>
              <a:rPr kumimoji="0" lang="ko-KR" altLang="ko-KR" sz="9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MESSAGE_READ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readBuf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byte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msg.</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obj</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construct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from</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valid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bytes</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in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buffer</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readMessage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readBuf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897BB"/>
                </a:solidFill>
                <a:effectLst/>
                <a:latin typeface="굴림체" panose="020B0609000101010101" pitchFamily="49" charset="-127"/>
                <a:ea typeface="굴림체" panose="020B0609000101010101" pitchFamily="49" charset="-127"/>
              </a:rPr>
              <a:t>0</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msg.</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arg1</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mConversationArrayAdapter</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.add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mConnectedDeviceName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readMessage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readMessage.equals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gamestart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getContext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MultiGameActivity.</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class</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startActivity</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intent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33517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bg/>
                                          </p:spTgt>
                                        </p:tgtEl>
                                        <p:attrNameLst>
                                          <p:attrName>style.visibility</p:attrName>
                                        </p:attrNameLst>
                                      </p:cBhvr>
                                      <p:to>
                                        <p:strVal val="visible"/>
                                      </p:to>
                                    </p:set>
                                    <p:animEffect transition="in" filter="fade">
                                      <p:cBhvr>
                                        <p:cTn id="16" dur="500"/>
                                        <p:tgtEl>
                                          <p:spTgt spid="6">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500"/>
                                        <p:tgtEl>
                                          <p:spTgt spid="6">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Effect transition="in" filter="fade">
                                      <p:cBhvr>
                                        <p:cTn id="22" dur="500"/>
                                        <p:tgtEl>
                                          <p:spTgt spid="6">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BluetoothChatFragment.java</a:t>
            </a:r>
          </a:p>
        </p:txBody>
      </p:sp>
      <p:sp>
        <p:nvSpPr>
          <p:cNvPr id="4" name="Rectangle 1">
            <a:extLst>
              <a:ext uri="{FF2B5EF4-FFF2-40B4-BE49-F238E27FC236}">
                <a16:creationId xmlns:a16="http://schemas.microsoft.com/office/drawing/2014/main" xmlns="" id="{80773124-AFE2-472E-87E5-DBD55A542FE7}"/>
              </a:ext>
            </a:extLst>
          </p:cNvPr>
          <p:cNvSpPr>
            <a:spLocks noGrp="1" noChangeArrowheads="1"/>
          </p:cNvSpPr>
          <p:nvPr>
            <p:ph idx="1"/>
          </p:nvPr>
        </p:nvSpPr>
        <p:spPr bwMode="auto">
          <a:xfrm>
            <a:off x="323850" y="1275606"/>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private</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connectDevice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Intent</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secure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MAC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address</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Bundle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extras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data.getExtras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extras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return</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String</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address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extras.getString</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DeviceListActivity.</a:t>
            </a:r>
            <a:r>
              <a:rPr kumimoji="0" lang="ko-KR" altLang="ko-KR" sz="1600" b="0" i="1"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EXTRA_DEVICE_ADDRESS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Get</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BluetoothDevice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object</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mBluetoothAdapter</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.getRemoteDevice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address</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Attempt</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a:t>
            </a: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mChatService</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.connect</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16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secure</a:t>
            </a: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16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16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460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4"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en-US" altLang="ko-KR" sz="1400" b="1" spc="-150" dirty="0">
                <a:solidFill>
                  <a:schemeClr val="tx1">
                    <a:lumMod val="75000"/>
                    <a:lumOff val="25000"/>
                  </a:schemeClr>
                </a:solidFill>
                <a:latin typeface="맑은 고딕" panose="020B0503020000020004" pitchFamily="50" charset="-127"/>
              </a:rPr>
              <a:t>BluetoothChatService.java</a:t>
            </a:r>
          </a:p>
        </p:txBody>
      </p:sp>
      <p:sp>
        <p:nvSpPr>
          <p:cNvPr id="3" name="Rectangle 1">
            <a:extLst>
              <a:ext uri="{FF2B5EF4-FFF2-40B4-BE49-F238E27FC236}">
                <a16:creationId xmlns:a16="http://schemas.microsoft.com/office/drawing/2014/main" xmlns="" id="{595B3392-87AA-4310-A0B6-79D63065D37E}"/>
              </a:ext>
            </a:extLst>
          </p:cNvPr>
          <p:cNvSpPr>
            <a:spLocks noGrp="1" noChangeArrowheads="1"/>
          </p:cNvSpPr>
          <p:nvPr>
            <p:ph idx="1"/>
          </p:nvPr>
        </p:nvSpPr>
        <p:spPr bwMode="auto">
          <a:xfrm>
            <a:off x="323850" y="1291828"/>
            <a:ext cx="8496300" cy="360000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public</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synchronized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void</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FFC66D"/>
                </a:solidFill>
                <a:effectLst/>
                <a:latin typeface="굴림체" panose="020B0609000101010101" pitchFamily="49" charset="-127"/>
                <a:ea typeface="굴림체" panose="020B0609000101010101" pitchFamily="49" charset="-127"/>
              </a:rPr>
              <a:t>connect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BluetoothDevice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boolean</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secure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Log.</a:t>
            </a:r>
            <a:r>
              <a:rPr kumimoji="0" lang="ko-KR" altLang="ko-KR" sz="900" b="0" i="1"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TAG</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connect</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6A8759"/>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6A8759"/>
                </a:solidFill>
                <a:effectLst/>
                <a:latin typeface="굴림체" panose="020B0609000101010101" pitchFamily="49" charset="-127"/>
                <a:ea typeface="굴림체" panose="020B0609000101010101" pitchFamily="49" charset="-127"/>
              </a:rPr>
              <a:t>: "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any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thread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attempting</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make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connection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mState</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1"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STATE_CONNECTING</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any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thread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currently</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running</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a</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connection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if</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.cancel</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mConnectedThread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null</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Start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thread</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to</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connect</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with</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the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given</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a:ln>
                  <a:noFill/>
                </a:ln>
                <a:solidFill>
                  <a:srgbClr val="9876AA"/>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CC7832"/>
                </a:solidFill>
                <a:effectLst/>
                <a:latin typeface="굴림체" panose="020B0609000101010101" pitchFamily="49" charset="-127"/>
                <a:ea typeface="굴림체" panose="020B0609000101010101" pitchFamily="49" charset="-127"/>
              </a:rPr>
              <a:t>new</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ConnectThread</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device</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secure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9876AA"/>
                </a:solidFill>
                <a:effectLst/>
                <a:latin typeface="굴림체" panose="020B0609000101010101" pitchFamily="49" charset="-127"/>
                <a:ea typeface="굴림체" panose="020B0609000101010101" pitchFamily="49" charset="-127"/>
              </a:rPr>
              <a:t>mConnectThread</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.start</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Update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UI </a:t>
            </a:r>
            <a:r>
              <a:rPr kumimoji="0" lang="ko-KR" altLang="ko-KR" sz="900" b="0" i="0" u="none" strike="noStrike" cap="none" normalizeH="0" baseline="0" dirty="0" err="1">
                <a:ln>
                  <a:noFill/>
                </a:ln>
                <a:solidFill>
                  <a:srgbClr val="808080"/>
                </a:solidFill>
                <a:effectLst/>
                <a:latin typeface="굴림체" panose="020B0609000101010101" pitchFamily="49" charset="-127"/>
                <a:ea typeface="굴림체" panose="020B0609000101010101" pitchFamily="49" charset="-127"/>
              </a:rPr>
              <a:t>title</a:t>
            </a: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r>
            <a:b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808080"/>
                </a:solidFill>
                <a:effectLst/>
                <a:latin typeface="굴림체" panose="020B0609000101010101" pitchFamily="49" charset="-127"/>
                <a:ea typeface="굴림체" panose="020B0609000101010101" pitchFamily="49" charset="-127"/>
              </a:rPr>
              <a:t>    </a:t>
            </a:r>
            <a:r>
              <a:rPr kumimoji="0" lang="ko-KR" altLang="ko-KR" sz="900" b="0" i="0" u="none" strike="noStrike" cap="none" normalizeH="0" baseline="0" dirty="0" err="1">
                <a:ln>
                  <a:noFill/>
                </a:ln>
                <a:solidFill>
                  <a:srgbClr val="A9B7C6"/>
                </a:solidFill>
                <a:effectLst/>
                <a:latin typeface="굴림체" panose="020B0609000101010101" pitchFamily="49" charset="-127"/>
                <a:ea typeface="굴림체" panose="020B0609000101010101" pitchFamily="49" charset="-127"/>
              </a:rPr>
              <a:t>updateUserInterfaceTitle</a:t>
            </a: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t>;</a:t>
            </a:r>
            <a:br>
              <a:rPr kumimoji="0" lang="ko-KR" altLang="ko-KR" sz="900" b="0" i="0" u="none" strike="noStrike" cap="none" normalizeH="0" baseline="0" dirty="0">
                <a:ln>
                  <a:noFill/>
                </a:ln>
                <a:solidFill>
                  <a:srgbClr val="CC7832"/>
                </a:solidFill>
                <a:effectLst/>
                <a:latin typeface="굴림체" panose="020B0609000101010101" pitchFamily="49" charset="-127"/>
                <a:ea typeface="굴림체" panose="020B0609000101010101" pitchFamily="49" charset="-127"/>
              </a:rPr>
            </a:br>
            <a:r>
              <a:rPr kumimoji="0" lang="ko-KR" altLang="ko-KR" sz="900" b="0" i="0" u="none" strike="noStrike" cap="none" normalizeH="0" baseline="0" dirty="0">
                <a:ln>
                  <a:noFill/>
                </a:ln>
                <a:solidFill>
                  <a:srgbClr val="A9B7C6"/>
                </a:solidFill>
                <a:effectLst/>
                <a:latin typeface="굴림체" panose="020B0609000101010101" pitchFamily="49" charset="-127"/>
                <a:ea typeface="굴림체" panose="020B0609000101010101"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02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bg/>
                                          </p:spTgt>
                                        </p:tgtEl>
                                        <p:attrNameLst>
                                          <p:attrName>style.visibility</p:attrName>
                                        </p:attrNameLst>
                                      </p:cBhvr>
                                      <p:to>
                                        <p:strVal val="visible"/>
                                      </p:to>
                                    </p:set>
                                    <p:animEffect transition="in" filter="fade">
                                      <p:cBhvr>
                                        <p:cTn id="16" dur="500"/>
                                        <p:tgtEl>
                                          <p:spTgt spid="3">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3"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관련 애플리케이션 소개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cxnSp>
        <p:nvCxnSpPr>
          <p:cNvPr id="11" name="직선 연결선 10"/>
          <p:cNvCxnSpPr>
            <a:cxnSpLocks/>
            <a:stCxn id="13"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5" name="타원 14">
            <a:extLst>
              <a:ext uri="{FF2B5EF4-FFF2-40B4-BE49-F238E27FC236}">
                <a16:creationId xmlns:a16="http://schemas.microsoft.com/office/drawing/2014/main" xmlns="" id="{ADAA67C7-2A0E-4CF8-9B60-584F832C35F5}"/>
              </a:ext>
            </a:extLst>
          </p:cNvPr>
          <p:cNvSpPr/>
          <p:nvPr/>
        </p:nvSpPr>
        <p:spPr>
          <a:xfrm>
            <a:off x="2051720" y="1115261"/>
            <a:ext cx="3211933" cy="3246348"/>
          </a:xfrm>
          <a:prstGeom prst="ellipse">
            <a:avLst/>
          </a:prstGeom>
          <a:solidFill>
            <a:srgbClr val="3D8377">
              <a:alpha val="70588"/>
            </a:srgbClr>
          </a:solidFill>
          <a:ln>
            <a:noFill/>
          </a:ln>
          <a:effectLst>
            <a:outerShdw blurRad="152400" dir="5400000" sx="90000" sy="-19000" rotWithShape="0">
              <a:prstClr val="black">
                <a:alpha val="15000"/>
              </a:prstClr>
            </a:outerShdw>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5">
            <a:extLst>
              <a:ext uri="{FF2B5EF4-FFF2-40B4-BE49-F238E27FC236}">
                <a16:creationId xmlns:a16="http://schemas.microsoft.com/office/drawing/2014/main" xmlns="" id="{FF6546B3-A116-4998-8D40-71CBDABC14D2}"/>
              </a:ext>
            </a:extLst>
          </p:cNvPr>
          <p:cNvSpPr/>
          <p:nvPr/>
        </p:nvSpPr>
        <p:spPr>
          <a:xfrm>
            <a:off x="3880347" y="1115261"/>
            <a:ext cx="3211933" cy="3246348"/>
          </a:xfrm>
          <a:prstGeom prst="ellipse">
            <a:avLst/>
          </a:prstGeom>
          <a:solidFill>
            <a:srgbClr val="3D8377">
              <a:alpha val="70588"/>
            </a:srgbClr>
          </a:solidFill>
          <a:ln>
            <a:noFill/>
          </a:ln>
          <a:effectLst>
            <a:outerShdw blurRad="152400" dir="5400000" sx="90000" sy="-19000" rotWithShape="0">
              <a:prstClr val="black">
                <a:alpha val="15000"/>
              </a:prstClr>
            </a:outerShdw>
          </a:effectLst>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TextBox 16">
            <a:extLst>
              <a:ext uri="{FF2B5EF4-FFF2-40B4-BE49-F238E27FC236}">
                <a16:creationId xmlns:a16="http://schemas.microsoft.com/office/drawing/2014/main" xmlns="" id="{0F256B22-F269-48A4-A0C9-5E616C82F775}"/>
              </a:ext>
            </a:extLst>
          </p:cNvPr>
          <p:cNvSpPr txBox="1"/>
          <p:nvPr/>
        </p:nvSpPr>
        <p:spPr>
          <a:xfrm>
            <a:off x="2826274" y="4465672"/>
            <a:ext cx="1662821" cy="307777"/>
          </a:xfrm>
          <a:prstGeom prst="rect">
            <a:avLst/>
          </a:prstGeom>
          <a:noFill/>
          <a:ln>
            <a:noFill/>
          </a:ln>
          <a:scene3d>
            <a:camera prst="obliqueTopLeft"/>
            <a:lightRig rig="threePt" dir="t"/>
          </a:scene3d>
        </p:spPr>
        <p:txBody>
          <a:bodyPr wrap="square" rtlCol="0">
            <a:spAutoFit/>
          </a:bodyPr>
          <a:lstStyle/>
          <a:p>
            <a:pPr algn="ctr"/>
            <a:r>
              <a:rPr lang="ko-KR" altLang="en-US" sz="1400" b="1" spc="-150" dirty="0">
                <a:solidFill>
                  <a:schemeClr val="tx1">
                    <a:lumMod val="85000"/>
                    <a:lumOff val="15000"/>
                  </a:schemeClr>
                </a:solidFill>
                <a:latin typeface="맑은 고딕" panose="020B0503020000020004" pitchFamily="50" charset="-127"/>
                <a:ea typeface="맑은 고딕" panose="020B0503020000020004" pitchFamily="50" charset="-127"/>
              </a:rPr>
              <a:t>관련 애플리케이션</a:t>
            </a:r>
          </a:p>
        </p:txBody>
      </p:sp>
      <p:sp>
        <p:nvSpPr>
          <p:cNvPr id="43" name="TextBox 42">
            <a:extLst>
              <a:ext uri="{FF2B5EF4-FFF2-40B4-BE49-F238E27FC236}">
                <a16:creationId xmlns:a16="http://schemas.microsoft.com/office/drawing/2014/main" xmlns="" id="{BA29FB1A-A9B1-4F25-86C0-6D3B0FA59D8E}"/>
              </a:ext>
            </a:extLst>
          </p:cNvPr>
          <p:cNvSpPr txBox="1"/>
          <p:nvPr/>
        </p:nvSpPr>
        <p:spPr>
          <a:xfrm>
            <a:off x="3131840" y="1460906"/>
            <a:ext cx="2880320" cy="707886"/>
          </a:xfrm>
          <a:prstGeom prst="rect">
            <a:avLst/>
          </a:prstGeom>
          <a:noFill/>
          <a:ln>
            <a:noFill/>
          </a:ln>
          <a:scene3d>
            <a:camera prst="obliqueTopLeft"/>
            <a:lightRig rig="threePt" dir="t"/>
          </a:scene3d>
        </p:spPr>
        <p:txBody>
          <a:bodyPr wrap="square" rtlCol="0">
            <a:spAutoFit/>
          </a:bodyPr>
          <a:lstStyle/>
          <a:p>
            <a:pPr algn="ctr"/>
            <a:r>
              <a:rPr lang="ko-KR" altLang="en-US" sz="2000" spc="-150" dirty="0">
                <a:solidFill>
                  <a:schemeClr val="bg1"/>
                </a:solidFill>
                <a:latin typeface="맑은 고딕" panose="020B0503020000020004" pitchFamily="50" charset="-127"/>
              </a:rPr>
              <a:t>뱀이 </a:t>
            </a:r>
            <a:r>
              <a:rPr lang="ko-KR" altLang="en-US" sz="2000" b="1" spc="-150" dirty="0">
                <a:solidFill>
                  <a:schemeClr val="bg1"/>
                </a:solidFill>
                <a:latin typeface="맑은 고딕" panose="020B0503020000020004" pitchFamily="50" charset="-127"/>
              </a:rPr>
              <a:t>먹이</a:t>
            </a:r>
            <a:r>
              <a:rPr lang="ko-KR" altLang="en-US" sz="2000" spc="-150" dirty="0">
                <a:solidFill>
                  <a:schemeClr val="bg1"/>
                </a:solidFill>
                <a:latin typeface="맑은 고딕" panose="020B0503020000020004" pitchFamily="50" charset="-127"/>
              </a:rPr>
              <a:t>를 먹으면</a:t>
            </a:r>
            <a:endParaRPr lang="en-US" altLang="ko-KR" sz="2000" spc="-150" dirty="0">
              <a:solidFill>
                <a:schemeClr val="bg1"/>
              </a:solidFill>
              <a:latin typeface="맑은 고딕" panose="020B0503020000020004" pitchFamily="50" charset="-127"/>
            </a:endParaRPr>
          </a:p>
          <a:p>
            <a:pPr algn="ctr"/>
            <a:r>
              <a:rPr lang="ko-KR" altLang="en-US" sz="2000" b="1" spc="-150" dirty="0">
                <a:solidFill>
                  <a:schemeClr val="bg1"/>
                </a:solidFill>
                <a:latin typeface="맑은 고딕" panose="020B0503020000020004" pitchFamily="50" charset="-127"/>
              </a:rPr>
              <a:t>점수</a:t>
            </a:r>
            <a:r>
              <a:rPr lang="ko-KR" altLang="en-US" sz="2000" spc="-150" dirty="0">
                <a:solidFill>
                  <a:schemeClr val="bg1"/>
                </a:solidFill>
                <a:latin typeface="맑은 고딕" panose="020B0503020000020004" pitchFamily="50" charset="-127"/>
              </a:rPr>
              <a:t>가 올라감</a:t>
            </a:r>
          </a:p>
        </p:txBody>
      </p:sp>
      <p:sp>
        <p:nvSpPr>
          <p:cNvPr id="48" name="TextBox 47">
            <a:extLst>
              <a:ext uri="{FF2B5EF4-FFF2-40B4-BE49-F238E27FC236}">
                <a16:creationId xmlns:a16="http://schemas.microsoft.com/office/drawing/2014/main" xmlns="" id="{40326749-B200-4EBD-AC9F-B126A36CC0A7}"/>
              </a:ext>
            </a:extLst>
          </p:cNvPr>
          <p:cNvSpPr txBox="1"/>
          <p:nvPr/>
        </p:nvSpPr>
        <p:spPr>
          <a:xfrm>
            <a:off x="3131840" y="3308078"/>
            <a:ext cx="2880320" cy="707886"/>
          </a:xfrm>
          <a:prstGeom prst="rect">
            <a:avLst/>
          </a:prstGeom>
          <a:noFill/>
          <a:ln>
            <a:noFill/>
          </a:ln>
          <a:scene3d>
            <a:camera prst="obliqueTopLeft"/>
            <a:lightRig rig="threePt" dir="t"/>
          </a:scene3d>
        </p:spPr>
        <p:txBody>
          <a:bodyPr wrap="square" rtlCol="0">
            <a:spAutoFit/>
          </a:bodyPr>
          <a:lstStyle/>
          <a:p>
            <a:pPr algn="ctr"/>
            <a:r>
              <a:rPr lang="ko-KR" altLang="en-US" sz="2000" spc="-150" dirty="0">
                <a:solidFill>
                  <a:schemeClr val="bg1"/>
                </a:solidFill>
                <a:latin typeface="맑은 고딕" panose="020B0503020000020004" pitchFamily="50" charset="-127"/>
              </a:rPr>
              <a:t>먹이를 먹고 </a:t>
            </a:r>
            <a:r>
              <a:rPr lang="ko-KR" altLang="en-US" sz="2000" b="1" spc="-150" dirty="0">
                <a:solidFill>
                  <a:schemeClr val="bg1"/>
                </a:solidFill>
                <a:latin typeface="맑은 고딕" panose="020B0503020000020004" pitchFamily="50" charset="-127"/>
              </a:rPr>
              <a:t>끝까지</a:t>
            </a:r>
            <a:endParaRPr lang="en-US" altLang="ko-KR" sz="2000" b="1" spc="-150" dirty="0">
              <a:solidFill>
                <a:schemeClr val="bg1"/>
              </a:solidFill>
              <a:latin typeface="맑은 고딕" panose="020B0503020000020004" pitchFamily="50" charset="-127"/>
            </a:endParaRPr>
          </a:p>
          <a:p>
            <a:pPr algn="ctr"/>
            <a:r>
              <a:rPr lang="ko-KR" altLang="en-US" sz="2000" b="1" spc="-150" dirty="0">
                <a:solidFill>
                  <a:schemeClr val="bg1"/>
                </a:solidFill>
                <a:latin typeface="맑은 고딕" panose="020B0503020000020004" pitchFamily="50" charset="-127"/>
              </a:rPr>
              <a:t>살아남으면</a:t>
            </a:r>
            <a:r>
              <a:rPr lang="ko-KR" altLang="en-US" sz="2000" spc="-150" dirty="0">
                <a:solidFill>
                  <a:schemeClr val="bg1"/>
                </a:solidFill>
                <a:latin typeface="맑은 고딕" panose="020B0503020000020004" pitchFamily="50" charset="-127"/>
              </a:rPr>
              <a:t> 게임 승리</a:t>
            </a:r>
            <a:endParaRPr lang="en-US" altLang="ko-KR" sz="2000" spc="-150" dirty="0">
              <a:solidFill>
                <a:schemeClr val="bg1"/>
              </a:solidFill>
              <a:latin typeface="맑은 고딕" panose="020B0503020000020004" pitchFamily="50" charset="-127"/>
            </a:endParaRPr>
          </a:p>
        </p:txBody>
      </p:sp>
      <p:sp>
        <p:nvSpPr>
          <p:cNvPr id="78" name="TextBox 77">
            <a:extLst>
              <a:ext uri="{FF2B5EF4-FFF2-40B4-BE49-F238E27FC236}">
                <a16:creationId xmlns:a16="http://schemas.microsoft.com/office/drawing/2014/main" xmlns="" id="{1F406062-81BD-4F53-89C0-79397F156419}"/>
              </a:ext>
            </a:extLst>
          </p:cNvPr>
          <p:cNvSpPr txBox="1"/>
          <p:nvPr/>
        </p:nvSpPr>
        <p:spPr>
          <a:xfrm>
            <a:off x="4654906" y="4465672"/>
            <a:ext cx="1662821" cy="307777"/>
          </a:xfrm>
          <a:prstGeom prst="rect">
            <a:avLst/>
          </a:prstGeom>
          <a:noFill/>
          <a:ln>
            <a:noFill/>
          </a:ln>
          <a:scene3d>
            <a:camera prst="obliqueTopLeft"/>
            <a:lightRig rig="threePt" dir="t"/>
          </a:scene3d>
        </p:spPr>
        <p:txBody>
          <a:bodyPr wrap="square" rtlCol="0">
            <a:spAutoFit/>
          </a:bodyPr>
          <a:lstStyle/>
          <a:p>
            <a:pPr algn="ctr"/>
            <a:r>
              <a:rPr lang="en-US" altLang="ko-KR" sz="1400" b="1" spc="-150" dirty="0">
                <a:solidFill>
                  <a:schemeClr val="tx1">
                    <a:lumMod val="85000"/>
                    <a:lumOff val="15000"/>
                  </a:schemeClr>
                </a:solidFill>
                <a:latin typeface="맑은 고딕" panose="020B0503020000020004" pitchFamily="50" charset="-127"/>
                <a:ea typeface="맑은 고딕" panose="020B0503020000020004" pitchFamily="50" charset="-127"/>
              </a:rPr>
              <a:t>The King Of Snakes</a:t>
            </a:r>
            <a:endParaRPr lang="ko-KR" altLang="en-US" sz="1400" b="1"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95" name="TextBox 94">
            <a:extLst>
              <a:ext uri="{FF2B5EF4-FFF2-40B4-BE49-F238E27FC236}">
                <a16:creationId xmlns:a16="http://schemas.microsoft.com/office/drawing/2014/main" xmlns="" id="{D72AAB82-578E-4E9D-99EA-48372FBE0223}"/>
              </a:ext>
            </a:extLst>
          </p:cNvPr>
          <p:cNvSpPr txBox="1"/>
          <p:nvPr/>
        </p:nvSpPr>
        <p:spPr>
          <a:xfrm>
            <a:off x="3131840" y="2384492"/>
            <a:ext cx="2880320" cy="707886"/>
          </a:xfrm>
          <a:prstGeom prst="rect">
            <a:avLst/>
          </a:prstGeom>
          <a:noFill/>
          <a:ln>
            <a:noFill/>
          </a:ln>
          <a:scene3d>
            <a:camera prst="obliqueTopLeft"/>
            <a:lightRig rig="threePt" dir="t"/>
          </a:scene3d>
        </p:spPr>
        <p:txBody>
          <a:bodyPr wrap="square" rtlCol="0">
            <a:spAutoFit/>
          </a:bodyPr>
          <a:lstStyle/>
          <a:p>
            <a:pPr algn="ctr"/>
            <a:r>
              <a:rPr lang="ko-KR" altLang="en-US" sz="2000" spc="-150" dirty="0">
                <a:solidFill>
                  <a:schemeClr val="bg1"/>
                </a:solidFill>
                <a:latin typeface="맑은 고딕" panose="020B0503020000020004" pitchFamily="50" charset="-127"/>
              </a:rPr>
              <a:t>뱀이 </a:t>
            </a:r>
            <a:r>
              <a:rPr lang="ko-KR" altLang="en-US" sz="2000" b="1" spc="-150" dirty="0">
                <a:solidFill>
                  <a:schemeClr val="bg1"/>
                </a:solidFill>
                <a:latin typeface="맑은 고딕" panose="020B0503020000020004" pitchFamily="50" charset="-127"/>
              </a:rPr>
              <a:t>벽</a:t>
            </a:r>
            <a:r>
              <a:rPr lang="ko-KR" altLang="en-US" sz="2000" spc="-150" dirty="0">
                <a:solidFill>
                  <a:schemeClr val="bg1"/>
                </a:solidFill>
                <a:latin typeface="맑은 고딕" panose="020B0503020000020004" pitchFamily="50" charset="-127"/>
              </a:rPr>
              <a:t> 또는 </a:t>
            </a:r>
            <a:r>
              <a:rPr lang="ko-KR" altLang="en-US" sz="2000" b="1" spc="-150" dirty="0">
                <a:solidFill>
                  <a:schemeClr val="bg1"/>
                </a:solidFill>
                <a:latin typeface="맑은 고딕" panose="020B0503020000020004" pitchFamily="50" charset="-127"/>
              </a:rPr>
              <a:t>자신의</a:t>
            </a:r>
            <a:endParaRPr lang="en-US" altLang="ko-KR" sz="2000" b="1" spc="-150" dirty="0">
              <a:solidFill>
                <a:schemeClr val="bg1"/>
              </a:solidFill>
              <a:latin typeface="맑은 고딕" panose="020B0503020000020004" pitchFamily="50" charset="-127"/>
            </a:endParaRPr>
          </a:p>
          <a:p>
            <a:pPr algn="ctr"/>
            <a:r>
              <a:rPr lang="ko-KR" altLang="en-US" sz="2000" b="1" spc="-150" dirty="0">
                <a:solidFill>
                  <a:schemeClr val="bg1"/>
                </a:solidFill>
                <a:latin typeface="맑은 고딕" panose="020B0503020000020004" pitchFamily="50" charset="-127"/>
              </a:rPr>
              <a:t>몸</a:t>
            </a:r>
            <a:r>
              <a:rPr lang="ko-KR" altLang="en-US" sz="2000" spc="-150" dirty="0">
                <a:solidFill>
                  <a:schemeClr val="bg1"/>
                </a:solidFill>
                <a:latin typeface="맑은 고딕" panose="020B0503020000020004" pitchFamily="50" charset="-127"/>
              </a:rPr>
              <a:t>에 부딪히면</a:t>
            </a:r>
            <a:r>
              <a:rPr lang="en-US" altLang="ko-KR" sz="2000" spc="-150" dirty="0">
                <a:solidFill>
                  <a:schemeClr val="bg1"/>
                </a:solidFill>
                <a:latin typeface="맑은 고딕" panose="020B0503020000020004" pitchFamily="50" charset="-127"/>
              </a:rPr>
              <a:t> </a:t>
            </a:r>
            <a:r>
              <a:rPr lang="ko-KR" altLang="en-US" sz="2000" spc="-150" dirty="0">
                <a:solidFill>
                  <a:schemeClr val="bg1"/>
                </a:solidFill>
                <a:latin typeface="맑은 고딕" panose="020B0503020000020004" pitchFamily="50" charset="-127"/>
              </a:rPr>
              <a:t>게임 오버</a:t>
            </a:r>
            <a:endParaRPr lang="en-US" altLang="ko-KR" sz="2000" spc="-150" dirty="0">
              <a:solidFill>
                <a:schemeClr val="bg1"/>
              </a:solidFill>
              <a:latin typeface="맑은 고딕" panose="020B0503020000020004" pitchFamily="50" charset="-127"/>
            </a:endParaRPr>
          </a:p>
        </p:txBody>
      </p:sp>
    </p:spTree>
    <p:extLst>
      <p:ext uri="{BB962C8B-B14F-4D97-AF65-F5344CB8AC3E}">
        <p14:creationId xmlns:p14="http://schemas.microsoft.com/office/powerpoint/2010/main" val="29426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animBg="1"/>
      <p:bldP spid="16" grpId="0" animBg="1"/>
      <p:bldP spid="17" grpId="0"/>
      <p:bldP spid="43" grpId="0"/>
      <p:bldP spid="48" grpId="0"/>
      <p:bldP spid="78" grpId="0"/>
      <p:bldP spid="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sp>
        <p:nvSpPr>
          <p:cNvPr id="11" name="TextBox 10"/>
          <p:cNvSpPr txBox="1"/>
          <p:nvPr/>
        </p:nvSpPr>
        <p:spPr>
          <a:xfrm>
            <a:off x="1318138" y="2297143"/>
            <a:ext cx="6507723" cy="523220"/>
          </a:xfrm>
          <a:prstGeom prst="rect">
            <a:avLst/>
          </a:prstGeom>
          <a:noFill/>
        </p:spPr>
        <p:txBody>
          <a:bodyPr wrap="square" rtlCol="0">
            <a:spAutoFit/>
          </a:bodyPr>
          <a:lstStyle/>
          <a:p>
            <a:pPr algn="ctr"/>
            <a:r>
              <a:rPr lang="ko-KR" altLang="en-US" sz="2800" b="1" spc="-150" dirty="0">
                <a:ln>
                  <a:solidFill>
                    <a:schemeClr val="tx1"/>
                  </a:solidFill>
                </a:ln>
                <a:solidFill>
                  <a:schemeClr val="bg1"/>
                </a:solidFill>
                <a:latin typeface="맑은 고딕" panose="020B0503020000020004" pitchFamily="50" charset="-127"/>
                <a:ea typeface="맑은 고딕" panose="020B0503020000020004" pitchFamily="50" charset="-127"/>
              </a:rPr>
              <a:t>주요 기능 및 사용자 인터페이스</a:t>
            </a:r>
            <a:endParaRPr lang="ko-KR" altLang="en-US" sz="2000" b="1" spc="-150" dirty="0">
              <a:ln>
                <a:solidFill>
                  <a:schemeClr val="tx1"/>
                </a:solidFill>
              </a:ln>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874492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그리기이(가) 표시된 사진&#10;&#10;자동 생성된 설명">
            <a:extLst>
              <a:ext uri="{FF2B5EF4-FFF2-40B4-BE49-F238E27FC236}">
                <a16:creationId xmlns:a16="http://schemas.microsoft.com/office/drawing/2014/main" xmlns="" id="{1CE049B0-9A0F-40C6-851F-41D2B463F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192" y="1471658"/>
            <a:ext cx="1607616" cy="2200184"/>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초기 화면</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3" name="그래픽 2" descr="오른쪽을 가리키는 검지 ">
            <a:extLst>
              <a:ext uri="{FF2B5EF4-FFF2-40B4-BE49-F238E27FC236}">
                <a16:creationId xmlns:a16="http://schemas.microsoft.com/office/drawing/2014/main" xmlns="" id="{DAE00037-76A7-48C1-AABD-56110AFA2D9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rot="13979046">
            <a:off x="4467079" y="2394821"/>
            <a:ext cx="914400" cy="914400"/>
          </a:xfrm>
          <a:prstGeom prst="rect">
            <a:avLst/>
          </a:prstGeom>
        </p:spPr>
      </p:pic>
    </p:spTree>
    <p:extLst>
      <p:ext uri="{BB962C8B-B14F-4D97-AF65-F5344CB8AC3E}">
        <p14:creationId xmlns:p14="http://schemas.microsoft.com/office/powerpoint/2010/main" val="157500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32" presetClass="emph" presetSubtype="0" repeatCount="indefinite" fill="hold" nodeType="withEffect">
                                  <p:stCondLst>
                                    <p:cond delay="0"/>
                                  </p:stCondLst>
                                  <p:endCondLst>
                                    <p:cond evt="onNext" delay="0">
                                      <p:tgtEl>
                                        <p:sldTgt/>
                                      </p:tgtEl>
                                    </p:cond>
                                  </p:endCondLst>
                                  <p:childTnLst>
                                    <p:animRot by="120000">
                                      <p:cBhvr>
                                        <p:cTn id="21" dur="200" fill="hold">
                                          <p:stCondLst>
                                            <p:cond delay="0"/>
                                          </p:stCondLst>
                                        </p:cTn>
                                        <p:tgtEl>
                                          <p:spTgt spid="3"/>
                                        </p:tgtEl>
                                        <p:attrNameLst>
                                          <p:attrName>r</p:attrName>
                                        </p:attrNameLst>
                                      </p:cBhvr>
                                    </p:animRot>
                                    <p:animRot by="-240000">
                                      <p:cBhvr>
                                        <p:cTn id="22" dur="400" fill="hold">
                                          <p:stCondLst>
                                            <p:cond delay="400"/>
                                          </p:stCondLst>
                                        </p:cTn>
                                        <p:tgtEl>
                                          <p:spTgt spid="3"/>
                                        </p:tgtEl>
                                        <p:attrNameLst>
                                          <p:attrName>r</p:attrName>
                                        </p:attrNameLst>
                                      </p:cBhvr>
                                    </p:animRot>
                                    <p:animRot by="240000">
                                      <p:cBhvr>
                                        <p:cTn id="23" dur="400" fill="hold">
                                          <p:stCondLst>
                                            <p:cond delay="800"/>
                                          </p:stCondLst>
                                        </p:cTn>
                                        <p:tgtEl>
                                          <p:spTgt spid="3"/>
                                        </p:tgtEl>
                                        <p:attrNameLst>
                                          <p:attrName>r</p:attrName>
                                        </p:attrNameLst>
                                      </p:cBhvr>
                                    </p:animRot>
                                    <p:animRot by="-240000">
                                      <p:cBhvr>
                                        <p:cTn id="24" dur="400" fill="hold">
                                          <p:stCondLst>
                                            <p:cond delay="1200"/>
                                          </p:stCondLst>
                                        </p:cTn>
                                        <p:tgtEl>
                                          <p:spTgt spid="3"/>
                                        </p:tgtEl>
                                        <p:attrNameLst>
                                          <p:attrName>r</p:attrName>
                                        </p:attrNameLst>
                                      </p:cBhvr>
                                    </p:animRot>
                                    <p:animRot by="120000">
                                      <p:cBhvr>
                                        <p:cTn id="25" dur="400" fill="hold">
                                          <p:stCondLst>
                                            <p:cond delay="1600"/>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초기 화면</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3" name="그림 2" descr="모니터, 표지판, 앉아있는, 장치이(가) 표시된 사진&#10;&#10;자동 생성된 설명">
            <a:extLst>
              <a:ext uri="{FF2B5EF4-FFF2-40B4-BE49-F238E27FC236}">
                <a16:creationId xmlns:a16="http://schemas.microsoft.com/office/drawing/2014/main" xmlns="" id="{16B2A5AA-B87E-44FF-BF91-0184BEA009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736" y="1303656"/>
            <a:ext cx="1790138" cy="3182467"/>
          </a:xfrm>
          <a:prstGeom prst="rect">
            <a:avLst/>
          </a:prstGeom>
        </p:spPr>
      </p:pic>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3139321"/>
          </a:xfrm>
          <a:prstGeom prst="rect">
            <a:avLst/>
          </a:prstGeom>
          <a:noFill/>
          <a:scene3d>
            <a:camera prst="obliqueTopLeft"/>
            <a:lightRig rig="threePt" dir="t"/>
          </a:scene3d>
        </p:spPr>
        <p:txBody>
          <a:bodyPr wrap="square" rtlCol="0">
            <a:spAutoFit/>
          </a:bodyPr>
          <a:lstStyle/>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앱 실행 시 </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스플래쉬</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액티비티가 </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실행되며</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앨범 접근 권한</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 얻음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권한 여부 창이 사라지고</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게임 시작</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 누르면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로그인</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화면으로 이동</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블루투스를</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지원하는 모듈인지를</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확인하기 위한 작업 실행</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rPr>
              <a:t>SQLite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데이터베이스 테이블</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이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생성</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되었는지 확인하기 위한 작업 실행</a:t>
            </a:r>
          </a:p>
        </p:txBody>
      </p:sp>
      <p:pic>
        <p:nvPicPr>
          <p:cNvPr id="11" name="그림 10" descr="과일이(가) 표시된 사진&#10;&#10;자동 생성된 설명">
            <a:extLst>
              <a:ext uri="{FF2B5EF4-FFF2-40B4-BE49-F238E27FC236}">
                <a16:creationId xmlns:a16="http://schemas.microsoft.com/office/drawing/2014/main" xmlns="" id="{D8F49BF8-2B96-4BB3-A0F5-3F16E75DCA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799" y="1303656"/>
            <a:ext cx="1789519" cy="3181367"/>
          </a:xfrm>
          <a:prstGeom prst="rect">
            <a:avLst/>
          </a:prstGeom>
        </p:spPr>
      </p:pic>
      <p:pic>
        <p:nvPicPr>
          <p:cNvPr id="15" name="그래픽 14" descr="오른쪽을 가리키는 검지 ">
            <a:extLst>
              <a:ext uri="{FF2B5EF4-FFF2-40B4-BE49-F238E27FC236}">
                <a16:creationId xmlns:a16="http://schemas.microsoft.com/office/drawing/2014/main" xmlns="" id="{89A56AF8-3D82-44FB-9AE3-E09510E4FD6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679217" y="2898877"/>
            <a:ext cx="914400" cy="914400"/>
          </a:xfrm>
          <a:prstGeom prst="rect">
            <a:avLst/>
          </a:prstGeom>
        </p:spPr>
      </p:pic>
    </p:spTree>
    <p:extLst>
      <p:ext uri="{BB962C8B-B14F-4D97-AF65-F5344CB8AC3E}">
        <p14:creationId xmlns:p14="http://schemas.microsoft.com/office/powerpoint/2010/main" val="278566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32" presetClass="emph" presetSubtype="0" repeatCount="indefinite" fill="hold" nodeType="withEffect">
                                  <p:stCondLst>
                                    <p:cond delay="0"/>
                                  </p:stCondLst>
                                  <p:endCondLst>
                                    <p:cond evt="onNext" delay="0">
                                      <p:tgtEl>
                                        <p:sldTgt/>
                                      </p:tgtEl>
                                    </p:cond>
                                  </p:endCondLst>
                                  <p:childTnLst>
                                    <p:animRot by="120000">
                                      <p:cBhvr>
                                        <p:cTn id="29" dur="200" fill="hold">
                                          <p:stCondLst>
                                            <p:cond delay="0"/>
                                          </p:stCondLst>
                                        </p:cTn>
                                        <p:tgtEl>
                                          <p:spTgt spid="15"/>
                                        </p:tgtEl>
                                        <p:attrNameLst>
                                          <p:attrName>r</p:attrName>
                                        </p:attrNameLst>
                                      </p:cBhvr>
                                    </p:animRot>
                                    <p:animRot by="-240000">
                                      <p:cBhvr>
                                        <p:cTn id="30" dur="400" fill="hold">
                                          <p:stCondLst>
                                            <p:cond delay="400"/>
                                          </p:stCondLst>
                                        </p:cTn>
                                        <p:tgtEl>
                                          <p:spTgt spid="15"/>
                                        </p:tgtEl>
                                        <p:attrNameLst>
                                          <p:attrName>r</p:attrName>
                                        </p:attrNameLst>
                                      </p:cBhvr>
                                    </p:animRot>
                                    <p:animRot by="240000">
                                      <p:cBhvr>
                                        <p:cTn id="31" dur="400" fill="hold">
                                          <p:stCondLst>
                                            <p:cond delay="800"/>
                                          </p:stCondLst>
                                        </p:cTn>
                                        <p:tgtEl>
                                          <p:spTgt spid="15"/>
                                        </p:tgtEl>
                                        <p:attrNameLst>
                                          <p:attrName>r</p:attrName>
                                        </p:attrNameLst>
                                      </p:cBhvr>
                                    </p:animRot>
                                    <p:animRot by="-240000">
                                      <p:cBhvr>
                                        <p:cTn id="32" dur="400" fill="hold">
                                          <p:stCondLst>
                                            <p:cond delay="1200"/>
                                          </p:stCondLst>
                                        </p:cTn>
                                        <p:tgtEl>
                                          <p:spTgt spid="15"/>
                                        </p:tgtEl>
                                        <p:attrNameLst>
                                          <p:attrName>r</p:attrName>
                                        </p:attrNameLst>
                                      </p:cBhvr>
                                    </p:animRot>
                                    <p:animRot by="120000">
                                      <p:cBhvr>
                                        <p:cTn id="33" dur="400" fill="hold">
                                          <p:stCondLst>
                                            <p:cond delay="1600"/>
                                          </p:stCondLst>
                                        </p:cTn>
                                        <p:tgtEl>
                                          <p:spTgt spid="15"/>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3" end="3"/>
                                            </p:txEl>
                                          </p:spTgt>
                                        </p:tgtEl>
                                        <p:attrNameLst>
                                          <p:attrName>style.visibility</p:attrName>
                                        </p:attrNameLst>
                                      </p:cBhvr>
                                      <p:to>
                                        <p:strVal val="visible"/>
                                      </p:to>
                                    </p:set>
                                    <p:animEffect transition="in" filter="fade">
                                      <p:cBhvr>
                                        <p:cTn id="41" dur="500"/>
                                        <p:tgtEl>
                                          <p:spTgt spid="13">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animEffect transition="in" filter="fade">
                                      <p:cBhvr>
                                        <p:cTn id="44" dur="500"/>
                                        <p:tgtEl>
                                          <p:spTgt spid="13">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6" end="6"/>
                                            </p:txEl>
                                          </p:spTgt>
                                        </p:tgtEl>
                                        <p:attrNameLst>
                                          <p:attrName>style.visibility</p:attrName>
                                        </p:attrNameLst>
                                      </p:cBhvr>
                                      <p:to>
                                        <p:strVal val="visible"/>
                                      </p:to>
                                    </p:set>
                                    <p:animEffect transition="in" filter="fade">
                                      <p:cBhvr>
                                        <p:cTn id="49" dur="500"/>
                                        <p:tgtEl>
                                          <p:spTgt spid="13">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7" end="7"/>
                                            </p:txEl>
                                          </p:spTgt>
                                        </p:tgtEl>
                                        <p:attrNameLst>
                                          <p:attrName>style.visibility</p:attrName>
                                        </p:attrNameLst>
                                      </p:cBhvr>
                                      <p:to>
                                        <p:strVal val="visible"/>
                                      </p:to>
                                    </p:set>
                                    <p:animEffect transition="in" filter="fade">
                                      <p:cBhvr>
                                        <p:cTn id="52" dur="500"/>
                                        <p:tgtEl>
                                          <p:spTgt spid="1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
                                            <p:txEl>
                                              <p:pRg st="9" end="9"/>
                                            </p:txEl>
                                          </p:spTgt>
                                        </p:tgtEl>
                                        <p:attrNameLst>
                                          <p:attrName>style.visibility</p:attrName>
                                        </p:attrNameLst>
                                      </p:cBhvr>
                                      <p:to>
                                        <p:strVal val="visible"/>
                                      </p:to>
                                    </p:set>
                                    <p:animEffect transition="in" filter="fade">
                                      <p:cBhvr>
                                        <p:cTn id="5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로그인</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3139321"/>
          </a:xfrm>
          <a:prstGeom prst="rect">
            <a:avLst/>
          </a:prstGeom>
          <a:noFill/>
          <a:scene3d>
            <a:camera prst="obliqueTopLeft"/>
            <a:lightRig rig="threePt" dir="t"/>
          </a:scene3d>
        </p:spPr>
        <p:txBody>
          <a:bodyPr wrap="square" rtlCol="0">
            <a:spAutoFit/>
          </a:bodyPr>
          <a:lstStyle/>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로그인 창의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입력 상자</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에  </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ID</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를</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입력하면 실시간으로 데이터베이스 조회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공백상태</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로 로그인 할 수 없고</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한글</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영어</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구분없이 생성 가능함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데이터베이스에 등록된 </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ID</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가 없다면</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새로 아이디를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생성</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할 수 있고</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등록된 </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ID</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가 있다면 설정된 값을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로드</a:t>
            </a:r>
            <a:endPar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접속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 누르면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메인 화면</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이동</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15" name="그림 14" descr="스크린샷, 모니터, 디스플레이, 거리이(가) 표시된 사진&#10;&#10;자동 생성된 설명">
            <a:extLst>
              <a:ext uri="{FF2B5EF4-FFF2-40B4-BE49-F238E27FC236}">
                <a16:creationId xmlns:a16="http://schemas.microsoft.com/office/drawing/2014/main" xmlns="" id="{BE53909B-6D86-41E3-8F70-53B7966AD6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3656"/>
            <a:ext cx="1782626" cy="3169113"/>
          </a:xfrm>
          <a:prstGeom prst="rect">
            <a:avLst/>
          </a:prstGeom>
        </p:spPr>
      </p:pic>
      <p:pic>
        <p:nvPicPr>
          <p:cNvPr id="6" name="그림 5" descr="스크린샷, 모니터, 측면, 다른이(가) 표시된 사진&#10;&#10;자동 생성된 설명">
            <a:extLst>
              <a:ext uri="{FF2B5EF4-FFF2-40B4-BE49-F238E27FC236}">
                <a16:creationId xmlns:a16="http://schemas.microsoft.com/office/drawing/2014/main" xmlns="" id="{6BB4500B-49D4-4C76-8493-A2C05B534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798" y="1303656"/>
            <a:ext cx="1789519" cy="3181367"/>
          </a:xfrm>
          <a:prstGeom prst="rect">
            <a:avLst/>
          </a:prstGeom>
        </p:spPr>
      </p:pic>
      <p:pic>
        <p:nvPicPr>
          <p:cNvPr id="11" name="그래픽 10" descr="오른쪽을 가리키는 검지 ">
            <a:extLst>
              <a:ext uri="{FF2B5EF4-FFF2-40B4-BE49-F238E27FC236}">
                <a16:creationId xmlns:a16="http://schemas.microsoft.com/office/drawing/2014/main" xmlns="" id="{E96DF470-AA1F-4428-8F49-071EE56A144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3662631" y="2322813"/>
            <a:ext cx="914400" cy="914400"/>
          </a:xfrm>
          <a:prstGeom prst="rect">
            <a:avLst/>
          </a:prstGeom>
        </p:spPr>
      </p:pic>
    </p:spTree>
    <p:extLst>
      <p:ext uri="{BB962C8B-B14F-4D97-AF65-F5344CB8AC3E}">
        <p14:creationId xmlns:p14="http://schemas.microsoft.com/office/powerpoint/2010/main" val="372609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xEl>
                                              <p:pRg st="2" end="2"/>
                                            </p:txEl>
                                          </p:spTgt>
                                        </p:tgtEl>
                                        <p:attrNameLst>
                                          <p:attrName>style.visibility</p:attrName>
                                        </p:attrNameLst>
                                      </p:cBhvr>
                                      <p:to>
                                        <p:strVal val="visible"/>
                                      </p:to>
                                    </p:set>
                                    <p:animEffect transition="in" filter="fade">
                                      <p:cBhvr>
                                        <p:cTn id="26" dur="500"/>
                                        <p:tgtEl>
                                          <p:spTgt spid="1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32" presetClass="emph" presetSubtype="0" repeatCount="indefinite" fill="hold" nodeType="withEffect">
                                  <p:stCondLst>
                                    <p:cond delay="0"/>
                                  </p:stCondLst>
                                  <p:endCondLst>
                                    <p:cond evt="onNext" delay="0">
                                      <p:tgtEl>
                                        <p:sldTgt/>
                                      </p:tgtEl>
                                    </p:cond>
                                  </p:endCondLst>
                                  <p:childTnLst>
                                    <p:animRot by="120000">
                                      <p:cBhvr>
                                        <p:cTn id="36" dur="200" fill="hold">
                                          <p:stCondLst>
                                            <p:cond delay="0"/>
                                          </p:stCondLst>
                                        </p:cTn>
                                        <p:tgtEl>
                                          <p:spTgt spid="11"/>
                                        </p:tgtEl>
                                        <p:attrNameLst>
                                          <p:attrName>r</p:attrName>
                                        </p:attrNameLst>
                                      </p:cBhvr>
                                    </p:animRot>
                                    <p:animRot by="-240000">
                                      <p:cBhvr>
                                        <p:cTn id="37" dur="400" fill="hold">
                                          <p:stCondLst>
                                            <p:cond delay="400"/>
                                          </p:stCondLst>
                                        </p:cTn>
                                        <p:tgtEl>
                                          <p:spTgt spid="11"/>
                                        </p:tgtEl>
                                        <p:attrNameLst>
                                          <p:attrName>r</p:attrName>
                                        </p:attrNameLst>
                                      </p:cBhvr>
                                    </p:animRot>
                                    <p:animRot by="240000">
                                      <p:cBhvr>
                                        <p:cTn id="38" dur="400" fill="hold">
                                          <p:stCondLst>
                                            <p:cond delay="800"/>
                                          </p:stCondLst>
                                        </p:cTn>
                                        <p:tgtEl>
                                          <p:spTgt spid="11"/>
                                        </p:tgtEl>
                                        <p:attrNameLst>
                                          <p:attrName>r</p:attrName>
                                        </p:attrNameLst>
                                      </p:cBhvr>
                                    </p:animRot>
                                    <p:animRot by="-240000">
                                      <p:cBhvr>
                                        <p:cTn id="39" dur="400" fill="hold">
                                          <p:stCondLst>
                                            <p:cond delay="1200"/>
                                          </p:stCondLst>
                                        </p:cTn>
                                        <p:tgtEl>
                                          <p:spTgt spid="11"/>
                                        </p:tgtEl>
                                        <p:attrNameLst>
                                          <p:attrName>r</p:attrName>
                                        </p:attrNameLst>
                                      </p:cBhvr>
                                    </p:animRot>
                                    <p:animRot by="120000">
                                      <p:cBhvr>
                                        <p:cTn id="40" dur="400" fill="hold">
                                          <p:stCondLst>
                                            <p:cond delay="1600"/>
                                          </p:stCondLst>
                                        </p:cTn>
                                        <p:tgtEl>
                                          <p:spTgt spid="11"/>
                                        </p:tgtEl>
                                        <p:attrNameLst>
                                          <p:attrName>r</p:attrName>
                                        </p:attrNameLst>
                                      </p:cBhvr>
                                    </p:animRot>
                                  </p:childTnLst>
                                </p:cTn>
                              </p:par>
                              <p:par>
                                <p:cTn id="41" presetID="10" presetClass="entr" presetSubtype="0" fill="hold" nodeType="with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animEffect transition="in" filter="fade">
                                      <p:cBhvr>
                                        <p:cTn id="43" dur="500"/>
                                        <p:tgtEl>
                                          <p:spTgt spid="13">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xEl>
                                              <p:pRg st="5" end="5"/>
                                            </p:txEl>
                                          </p:spTgt>
                                        </p:tgtEl>
                                        <p:attrNameLst>
                                          <p:attrName>style.visibility</p:attrName>
                                        </p:attrNameLst>
                                      </p:cBhvr>
                                      <p:to>
                                        <p:strVal val="visible"/>
                                      </p:to>
                                    </p:set>
                                    <p:animEffect transition="in" filter="fade">
                                      <p:cBhvr>
                                        <p:cTn id="46" dur="500"/>
                                        <p:tgtEl>
                                          <p:spTgt spid="1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xEl>
                                              <p:pRg st="7" end="7"/>
                                            </p:txEl>
                                          </p:spTgt>
                                        </p:tgtEl>
                                        <p:attrNameLst>
                                          <p:attrName>style.visibility</p:attrName>
                                        </p:attrNameLst>
                                      </p:cBhvr>
                                      <p:to>
                                        <p:strVal val="visible"/>
                                      </p:to>
                                    </p:set>
                                    <p:animEffect transition="in" filter="fade">
                                      <p:cBhvr>
                                        <p:cTn id="51"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메인 화면</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4247317"/>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로그인</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이 완료되면</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메인 액티비티</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위에 세 개의 </a:t>
            </a:r>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프래그먼트</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가</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배치됨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블루투스 기능을 켤 것인지 확인하는</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대화상자</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가 출력됨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뷰페이저</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와</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하단탭</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의</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장점을 이용해</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화면을 전환할 때 탭 버튼을 일일이</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누르지 않아도 </a:t>
            </a:r>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스와이핑</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만으로</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가능</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47" name="그림 46" descr="스크린샷이(가) 표시된 사진&#10;&#10;자동 생성된 설명">
            <a:extLst>
              <a:ext uri="{FF2B5EF4-FFF2-40B4-BE49-F238E27FC236}">
                <a16:creationId xmlns:a16="http://schemas.microsoft.com/office/drawing/2014/main" xmlns="" id="{D8B83D02-EB21-4F7C-B21F-0148E4AE11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3" y="1285133"/>
            <a:ext cx="1782626" cy="3187631"/>
          </a:xfrm>
          <a:prstGeom prst="rect">
            <a:avLst/>
          </a:prstGeom>
        </p:spPr>
      </p:pic>
      <p:pic>
        <p:nvPicPr>
          <p:cNvPr id="22" name="그림 21" descr="스크린샷이(가) 표시된 사진&#10;&#10;자동 생성된 설명">
            <a:extLst>
              <a:ext uri="{FF2B5EF4-FFF2-40B4-BE49-F238E27FC236}">
                <a16:creationId xmlns:a16="http://schemas.microsoft.com/office/drawing/2014/main" xmlns="" id="{96A5A5F7-0502-4C7A-951F-B9E8A6AD3C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6591" y="1287648"/>
            <a:ext cx="1782626" cy="3169112"/>
          </a:xfrm>
          <a:prstGeom prst="rect">
            <a:avLst/>
          </a:prstGeom>
        </p:spPr>
      </p:pic>
      <p:pic>
        <p:nvPicPr>
          <p:cNvPr id="23" name="그림 22" descr="스크린샷이(가) 표시된 사진&#10;&#10;자동 생성된 설명">
            <a:extLst>
              <a:ext uri="{FF2B5EF4-FFF2-40B4-BE49-F238E27FC236}">
                <a16:creationId xmlns:a16="http://schemas.microsoft.com/office/drawing/2014/main" xmlns="" id="{C6B99460-FED1-45C0-B7DE-19917A70B0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16591" y="1303656"/>
            <a:ext cx="1782626" cy="3169109"/>
          </a:xfrm>
          <a:prstGeom prst="rect">
            <a:avLst/>
          </a:prstGeom>
        </p:spPr>
      </p:pic>
      <p:pic>
        <p:nvPicPr>
          <p:cNvPr id="20" name="그래픽 19" descr="오른쪽을 가리키는 검지 ">
            <a:extLst>
              <a:ext uri="{FF2B5EF4-FFF2-40B4-BE49-F238E27FC236}">
                <a16:creationId xmlns:a16="http://schemas.microsoft.com/office/drawing/2014/main" xmlns="" id="{F9322393-4FEE-40EA-8C92-A8392D5245C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20163229">
            <a:off x="2112185" y="2573949"/>
            <a:ext cx="914400" cy="914400"/>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158092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500"/>
                                        <p:tgtEl>
                                          <p:spTgt spid="47"/>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fade">
                                      <p:cBhvr>
                                        <p:cTn id="29" dur="500"/>
                                        <p:tgtEl>
                                          <p:spTgt spid="1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xEl>
                                              <p:pRg st="4" end="4"/>
                                            </p:txEl>
                                          </p:spTgt>
                                        </p:tgtEl>
                                        <p:attrNameLst>
                                          <p:attrName>style.visibility</p:attrName>
                                        </p:attrNameLst>
                                      </p:cBhvr>
                                      <p:to>
                                        <p:strVal val="visible"/>
                                      </p:to>
                                    </p:set>
                                    <p:animEffect transition="in" filter="fade">
                                      <p:cBhvr>
                                        <p:cTn id="32" dur="500"/>
                                        <p:tgtEl>
                                          <p:spTgt spid="1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nodeType="clickEffect">
                                  <p:stCondLst>
                                    <p:cond delay="0"/>
                                  </p:stCondLst>
                                  <p:childTnLst>
                                    <p:animMotion origin="layout" path="M 3.61111E-6 2.46914E-6 L 0.10086 0.00895 " pathEditMode="relative" rAng="0" ptsTypes="AA">
                                      <p:cBhvr>
                                        <p:cTn id="36" dur="2000" fill="hold"/>
                                        <p:tgtEl>
                                          <p:spTgt spid="20"/>
                                        </p:tgtEl>
                                        <p:attrNameLst>
                                          <p:attrName>ppt_x</p:attrName>
                                          <p:attrName>ppt_y</p:attrName>
                                        </p:attrNameLst>
                                      </p:cBhvr>
                                      <p:rCtr x="5035" y="432"/>
                                    </p:animMotion>
                                  </p:childTnLst>
                                </p:cTn>
                              </p:par>
                              <p:par>
                                <p:cTn id="37" presetID="22" presetClass="exit" presetSubtype="8" fill="hold" nodeType="withEffect">
                                  <p:stCondLst>
                                    <p:cond delay="0"/>
                                  </p:stCondLst>
                                  <p:childTnLst>
                                    <p:animEffect transition="out" filter="wipe(left)">
                                      <p:cBhvr>
                                        <p:cTn id="38" dur="2600"/>
                                        <p:tgtEl>
                                          <p:spTgt spid="23"/>
                                        </p:tgtEl>
                                      </p:cBhvr>
                                    </p:animEffect>
                                    <p:set>
                                      <p:cBhvr>
                                        <p:cTn id="39" dur="1" fill="hold">
                                          <p:stCondLst>
                                            <p:cond delay="2599"/>
                                          </p:stCondLst>
                                        </p:cTn>
                                        <p:tgtEl>
                                          <p:spTgt spid="2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fade">
                                      <p:cBhvr>
                                        <p:cTn id="42" dur="500"/>
                                        <p:tgtEl>
                                          <p:spTgt spid="13">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animEffect transition="in" filter="fade">
                                      <p:cBhvr>
                                        <p:cTn id="45" dur="500"/>
                                        <p:tgtEl>
                                          <p:spTgt spid="13">
                                            <p:txEl>
                                              <p:pRg st="7" end="7"/>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xEl>
                                              <p:pRg st="8" end="8"/>
                                            </p:txEl>
                                          </p:spTgt>
                                        </p:tgtEl>
                                        <p:attrNameLst>
                                          <p:attrName>style.visibility</p:attrName>
                                        </p:attrNameLst>
                                      </p:cBhvr>
                                      <p:to>
                                        <p:strVal val="visible"/>
                                      </p:to>
                                    </p:set>
                                    <p:animEffect transition="in" filter="fade">
                                      <p:cBhvr>
                                        <p:cTn id="48" dur="500"/>
                                        <p:tgtEl>
                                          <p:spTgt spid="1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블루투스</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3139321"/>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타이틀바</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에 표시된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블루투스 아이콘</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 누르면 블루투스 통신이 가능한</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기기와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연결</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이 가능함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원하는 기기와 페어링이 완료되면</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서로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채팅</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또는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게임</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 할 수</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있음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기기에 연결될 경우 </a:t>
            </a:r>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카드뷰</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에</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연결된</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상대방의 정보가 나타나게 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11" name="그림 10" descr="스크린샷이(가) 표시된 사진&#10;&#10;자동 생성된 설명">
            <a:extLst>
              <a:ext uri="{FF2B5EF4-FFF2-40B4-BE49-F238E27FC236}">
                <a16:creationId xmlns:a16="http://schemas.microsoft.com/office/drawing/2014/main" xmlns="" id="{E75418A3-85DA-45C5-B298-506C5D7839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3656"/>
            <a:ext cx="1789392" cy="3181367"/>
          </a:xfrm>
          <a:prstGeom prst="rect">
            <a:avLst/>
          </a:prstGeom>
        </p:spPr>
      </p:pic>
      <p:pic>
        <p:nvPicPr>
          <p:cNvPr id="16" name="그림 15" descr="스크린샷, 컴퓨터이(가) 표시된 사진&#10;&#10;자동 생성된 설명">
            <a:extLst>
              <a:ext uri="{FF2B5EF4-FFF2-40B4-BE49-F238E27FC236}">
                <a16:creationId xmlns:a16="http://schemas.microsoft.com/office/drawing/2014/main" xmlns="" id="{6D5216AA-5670-4FCA-9463-33C2DD0928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1799" y="1303656"/>
            <a:ext cx="1789392" cy="3139321"/>
          </a:xfrm>
          <a:prstGeom prst="rect">
            <a:avLst/>
          </a:prstGeom>
        </p:spPr>
      </p:pic>
      <p:pic>
        <p:nvPicPr>
          <p:cNvPr id="18" name="그래픽 17" descr="오른쪽을 가리키는 검지 ">
            <a:extLst>
              <a:ext uri="{FF2B5EF4-FFF2-40B4-BE49-F238E27FC236}">
                <a16:creationId xmlns:a16="http://schemas.microsoft.com/office/drawing/2014/main" xmlns="" id="{E82618BE-CA6D-47F4-AEC5-D527610B2B6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3859607" y="2250805"/>
            <a:ext cx="914400" cy="914400"/>
          </a:xfrm>
          <a:prstGeom prst="rect">
            <a:avLst/>
          </a:prstGeom>
        </p:spPr>
      </p:pic>
      <p:pic>
        <p:nvPicPr>
          <p:cNvPr id="19" name="그래픽 18" descr="오른쪽을 가리키는 검지 ">
            <a:extLst>
              <a:ext uri="{FF2B5EF4-FFF2-40B4-BE49-F238E27FC236}">
                <a16:creationId xmlns:a16="http://schemas.microsoft.com/office/drawing/2014/main" xmlns="" id="{1283452A-220B-413E-87AC-29C34D8F90A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871620" y="1400452"/>
            <a:ext cx="914400" cy="914400"/>
          </a:xfrm>
          <a:prstGeom prst="rect">
            <a:avLst/>
          </a:prstGeom>
        </p:spPr>
      </p:pic>
    </p:spTree>
    <p:extLst>
      <p:ext uri="{BB962C8B-B14F-4D97-AF65-F5344CB8AC3E}">
        <p14:creationId xmlns:p14="http://schemas.microsoft.com/office/powerpoint/2010/main" val="241039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32" presetClass="emph" presetSubtype="0" repeatCount="indefinite" fill="hold" nodeType="withEffect">
                                  <p:stCondLst>
                                    <p:cond delay="0"/>
                                  </p:stCondLst>
                                  <p:endCondLst>
                                    <p:cond evt="onNext" delay="0">
                                      <p:tgtEl>
                                        <p:sldTgt/>
                                      </p:tgtEl>
                                    </p:cond>
                                  </p:endCondLst>
                                  <p:childTnLst>
                                    <p:animRot by="120000">
                                      <p:cBhvr>
                                        <p:cTn id="23" dur="200" fill="hold">
                                          <p:stCondLst>
                                            <p:cond delay="0"/>
                                          </p:stCondLst>
                                        </p:cTn>
                                        <p:tgtEl>
                                          <p:spTgt spid="19"/>
                                        </p:tgtEl>
                                        <p:attrNameLst>
                                          <p:attrName>r</p:attrName>
                                        </p:attrNameLst>
                                      </p:cBhvr>
                                    </p:animRot>
                                    <p:animRot by="-240000">
                                      <p:cBhvr>
                                        <p:cTn id="24" dur="400" fill="hold">
                                          <p:stCondLst>
                                            <p:cond delay="400"/>
                                          </p:stCondLst>
                                        </p:cTn>
                                        <p:tgtEl>
                                          <p:spTgt spid="19"/>
                                        </p:tgtEl>
                                        <p:attrNameLst>
                                          <p:attrName>r</p:attrName>
                                        </p:attrNameLst>
                                      </p:cBhvr>
                                    </p:animRot>
                                    <p:animRot by="240000">
                                      <p:cBhvr>
                                        <p:cTn id="25" dur="400" fill="hold">
                                          <p:stCondLst>
                                            <p:cond delay="800"/>
                                          </p:stCondLst>
                                        </p:cTn>
                                        <p:tgtEl>
                                          <p:spTgt spid="19"/>
                                        </p:tgtEl>
                                        <p:attrNameLst>
                                          <p:attrName>r</p:attrName>
                                        </p:attrNameLst>
                                      </p:cBhvr>
                                    </p:animRot>
                                    <p:animRot by="-240000">
                                      <p:cBhvr>
                                        <p:cTn id="26" dur="400" fill="hold">
                                          <p:stCondLst>
                                            <p:cond delay="1200"/>
                                          </p:stCondLst>
                                        </p:cTn>
                                        <p:tgtEl>
                                          <p:spTgt spid="19"/>
                                        </p:tgtEl>
                                        <p:attrNameLst>
                                          <p:attrName>r</p:attrName>
                                        </p:attrNameLst>
                                      </p:cBhvr>
                                    </p:animRot>
                                    <p:animRot by="120000">
                                      <p:cBhvr>
                                        <p:cTn id="27" dur="400" fill="hold">
                                          <p:stCondLst>
                                            <p:cond delay="1600"/>
                                          </p:stCondLst>
                                        </p:cTn>
                                        <p:tgtEl>
                                          <p:spTgt spid="19"/>
                                        </p:tgtEl>
                                        <p:attrNameLst>
                                          <p:attrName>r</p:attrName>
                                        </p:attrNameLst>
                                      </p:cBhvr>
                                    </p:animRot>
                                  </p:childTnLst>
                                </p:cTn>
                              </p:par>
                              <p:par>
                                <p:cTn id="28" presetID="10" presetClass="entr" presetSubtype="0" fill="hold"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xit" presetSubtype="0" fill="hold" nodeType="withEffect">
                                  <p:stCondLst>
                                    <p:cond delay="0"/>
                                  </p:stCondLst>
                                  <p:childTnLst>
                                    <p:animEffect transition="out" filter="fade">
                                      <p:cBhvr>
                                        <p:cTn id="40" dur="500"/>
                                        <p:tgtEl>
                                          <p:spTgt spid="19"/>
                                        </p:tgtEl>
                                      </p:cBhvr>
                                    </p:animEffect>
                                    <p:set>
                                      <p:cBhvr>
                                        <p:cTn id="41" dur="1" fill="hold">
                                          <p:stCondLst>
                                            <p:cond delay="499"/>
                                          </p:stCondLst>
                                        </p:cTn>
                                        <p:tgtEl>
                                          <p:spTgt spid="19"/>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32" presetClass="emph" presetSubtype="0" repeatCount="indefinite" fill="hold" nodeType="withEffect">
                                  <p:stCondLst>
                                    <p:cond delay="0"/>
                                  </p:stCondLst>
                                  <p:endCondLst>
                                    <p:cond evt="onNext" delay="0">
                                      <p:tgtEl>
                                        <p:sldTgt/>
                                      </p:tgtEl>
                                    </p:cond>
                                  </p:endCondLst>
                                  <p:childTnLst>
                                    <p:animRot by="120000">
                                      <p:cBhvr>
                                        <p:cTn id="46" dur="200" fill="hold">
                                          <p:stCondLst>
                                            <p:cond delay="0"/>
                                          </p:stCondLst>
                                        </p:cTn>
                                        <p:tgtEl>
                                          <p:spTgt spid="18"/>
                                        </p:tgtEl>
                                        <p:attrNameLst>
                                          <p:attrName>r</p:attrName>
                                        </p:attrNameLst>
                                      </p:cBhvr>
                                    </p:animRot>
                                    <p:animRot by="-240000">
                                      <p:cBhvr>
                                        <p:cTn id="47" dur="400" fill="hold">
                                          <p:stCondLst>
                                            <p:cond delay="400"/>
                                          </p:stCondLst>
                                        </p:cTn>
                                        <p:tgtEl>
                                          <p:spTgt spid="18"/>
                                        </p:tgtEl>
                                        <p:attrNameLst>
                                          <p:attrName>r</p:attrName>
                                        </p:attrNameLst>
                                      </p:cBhvr>
                                    </p:animRot>
                                    <p:animRot by="240000">
                                      <p:cBhvr>
                                        <p:cTn id="48" dur="400" fill="hold">
                                          <p:stCondLst>
                                            <p:cond delay="800"/>
                                          </p:stCondLst>
                                        </p:cTn>
                                        <p:tgtEl>
                                          <p:spTgt spid="18"/>
                                        </p:tgtEl>
                                        <p:attrNameLst>
                                          <p:attrName>r</p:attrName>
                                        </p:attrNameLst>
                                      </p:cBhvr>
                                    </p:animRot>
                                    <p:animRot by="-240000">
                                      <p:cBhvr>
                                        <p:cTn id="49" dur="400" fill="hold">
                                          <p:stCondLst>
                                            <p:cond delay="1200"/>
                                          </p:stCondLst>
                                        </p:cTn>
                                        <p:tgtEl>
                                          <p:spTgt spid="18"/>
                                        </p:tgtEl>
                                        <p:attrNameLst>
                                          <p:attrName>r</p:attrName>
                                        </p:attrNameLst>
                                      </p:cBhvr>
                                    </p:animRot>
                                    <p:animRot by="120000">
                                      <p:cBhvr>
                                        <p:cTn id="50" dur="400" fill="hold">
                                          <p:stCondLst>
                                            <p:cond delay="1600"/>
                                          </p:stCondLst>
                                        </p:cTn>
                                        <p:tgtEl>
                                          <p:spTgt spid="18"/>
                                        </p:tgtEl>
                                        <p:attrNameLst>
                                          <p:attrName>r</p:attrName>
                                        </p:attrNameLst>
                                      </p:cBhvr>
                                    </p:animRot>
                                  </p:childTnLst>
                                </p:cTn>
                              </p:par>
                              <p:par>
                                <p:cTn id="51" presetID="10" presetClass="entr" presetSubtype="0" fill="hold" nodeType="withEffect">
                                  <p:stCondLst>
                                    <p:cond delay="0"/>
                                  </p:stCondLst>
                                  <p:childTnLst>
                                    <p:set>
                                      <p:cBhvr>
                                        <p:cTn id="52" dur="1" fill="hold">
                                          <p:stCondLst>
                                            <p:cond delay="0"/>
                                          </p:stCondLst>
                                        </p:cTn>
                                        <p:tgtEl>
                                          <p:spTgt spid="13">
                                            <p:txEl>
                                              <p:pRg st="3" end="3"/>
                                            </p:txEl>
                                          </p:spTgt>
                                        </p:tgtEl>
                                        <p:attrNameLst>
                                          <p:attrName>style.visibility</p:attrName>
                                        </p:attrNameLst>
                                      </p:cBhvr>
                                      <p:to>
                                        <p:strVal val="visible"/>
                                      </p:to>
                                    </p:set>
                                    <p:animEffect transition="in" filter="fade">
                                      <p:cBhvr>
                                        <p:cTn id="53" dur="500"/>
                                        <p:tgtEl>
                                          <p:spTgt spid="13">
                                            <p:txEl>
                                              <p:pRg st="3" end="3"/>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13">
                                            <p:txEl>
                                              <p:pRg st="4" end="4"/>
                                            </p:txEl>
                                          </p:spTgt>
                                        </p:tgtEl>
                                        <p:attrNameLst>
                                          <p:attrName>style.visibility</p:attrName>
                                        </p:attrNameLst>
                                      </p:cBhvr>
                                      <p:to>
                                        <p:strVal val="visible"/>
                                      </p:to>
                                    </p:set>
                                    <p:animEffect transition="in" filter="fade">
                                      <p:cBhvr>
                                        <p:cTn id="56" dur="500"/>
                                        <p:tgtEl>
                                          <p:spTgt spid="13">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xEl>
                                              <p:pRg st="6" end="6"/>
                                            </p:txEl>
                                          </p:spTgt>
                                        </p:tgtEl>
                                        <p:attrNameLst>
                                          <p:attrName>style.visibility</p:attrName>
                                        </p:attrNameLst>
                                      </p:cBhvr>
                                      <p:to>
                                        <p:strVal val="visible"/>
                                      </p:to>
                                    </p:set>
                                    <p:animEffect transition="in" filter="fade">
                                      <p:cBhvr>
                                        <p:cTn id="61" dur="500"/>
                                        <p:tgtEl>
                                          <p:spTgt spid="13">
                                            <p:txEl>
                                              <p:pRg st="6" end="6"/>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3">
                                            <p:txEl>
                                              <p:pRg st="7" end="7"/>
                                            </p:txEl>
                                          </p:spTgt>
                                        </p:tgtEl>
                                        <p:attrNameLst>
                                          <p:attrName>style.visibility</p:attrName>
                                        </p:attrNameLst>
                                      </p:cBhvr>
                                      <p:to>
                                        <p:strVal val="visible"/>
                                      </p:to>
                                    </p:set>
                                    <p:animEffect transition="in" filter="fade">
                                      <p:cBhvr>
                                        <p:cTn id="64"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블루투스</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1477328"/>
          </a:xfrm>
          <a:prstGeom prst="rect">
            <a:avLst/>
          </a:prstGeom>
          <a:noFill/>
          <a:scene3d>
            <a:camera prst="obliqueTopLeft"/>
            <a:lightRig rig="threePt" dir="t"/>
          </a:scene3d>
        </p:spPr>
        <p:txBody>
          <a:bodyPr wrap="square" rtlCol="0">
            <a:spAutoFit/>
          </a:bodyPr>
          <a:lstStyle/>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블루투스로 연결된 상대방과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실시간</a:t>
            </a:r>
            <a:endPar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채팅</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하는 모습</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채팅창에 </a:t>
            </a:r>
            <a:r>
              <a:rPr lang="en-US" altLang="ko-KR" b="1" spc="-150" dirty="0" err="1">
                <a:solidFill>
                  <a:schemeClr val="tx1">
                    <a:lumMod val="85000"/>
                    <a:lumOff val="15000"/>
                  </a:schemeClr>
                </a:solidFill>
                <a:latin typeface="맑은 고딕" panose="020B0503020000020004" pitchFamily="50" charset="-127"/>
                <a:ea typeface="맑은 고딕" panose="020B0503020000020004" pitchFamily="50" charset="-127"/>
              </a:rPr>
              <a:t>gamestart</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명령어를 치면</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게임이 시작됨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14" name="그림 13" descr="스크린샷이(가) 표시된 사진&#10;&#10;자동 생성된 설명">
            <a:extLst>
              <a:ext uri="{FF2B5EF4-FFF2-40B4-BE49-F238E27FC236}">
                <a16:creationId xmlns:a16="http://schemas.microsoft.com/office/drawing/2014/main" xmlns="" id="{59B053A6-352F-4A75-8C90-C3A5A4EDBF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3656"/>
            <a:ext cx="1789267" cy="3136423"/>
          </a:xfrm>
          <a:prstGeom prst="rect">
            <a:avLst/>
          </a:prstGeom>
        </p:spPr>
      </p:pic>
      <p:pic>
        <p:nvPicPr>
          <p:cNvPr id="15" name="그림 14" descr="스크린샷이(가) 표시된 사진&#10;&#10;자동 생성된 설명">
            <a:extLst>
              <a:ext uri="{FF2B5EF4-FFF2-40B4-BE49-F238E27FC236}">
                <a16:creationId xmlns:a16="http://schemas.microsoft.com/office/drawing/2014/main" xmlns="" id="{426CD045-32CD-477F-84EC-133074D5D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2733" y="1297554"/>
            <a:ext cx="1789267" cy="3136422"/>
          </a:xfrm>
          <a:prstGeom prst="rect">
            <a:avLst/>
          </a:prstGeom>
        </p:spPr>
      </p:pic>
      <p:pic>
        <p:nvPicPr>
          <p:cNvPr id="19" name="그림 18" descr="그리기이(가) 표시된 사진&#10;&#10;자동 생성된 설명">
            <a:extLst>
              <a:ext uri="{FF2B5EF4-FFF2-40B4-BE49-F238E27FC236}">
                <a16:creationId xmlns:a16="http://schemas.microsoft.com/office/drawing/2014/main" xmlns="" id="{4A525585-C93E-4A8F-BA73-CE389ADEE91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0264" y="2927747"/>
            <a:ext cx="1888090" cy="1506229"/>
          </a:xfrm>
          <a:prstGeom prst="rect">
            <a:avLst/>
          </a:prstGeom>
        </p:spPr>
      </p:pic>
    </p:spTree>
    <p:extLst>
      <p:ext uri="{BB962C8B-B14F-4D97-AF65-F5344CB8AC3E}">
        <p14:creationId xmlns:p14="http://schemas.microsoft.com/office/powerpoint/2010/main" val="19053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xEl>
                                              <p:pRg st="3" end="3"/>
                                            </p:txEl>
                                          </p:spTgt>
                                        </p:tgtEl>
                                        <p:attrNameLst>
                                          <p:attrName>style.visibility</p:attrName>
                                        </p:attrNameLst>
                                      </p:cBhvr>
                                      <p:to>
                                        <p:strVal val="visible"/>
                                      </p:to>
                                    </p:set>
                                    <p:animEffect transition="in" filter="fade">
                                      <p:cBhvr>
                                        <p:cTn id="32" dur="500"/>
                                        <p:tgtEl>
                                          <p:spTgt spid="1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500"/>
                                        <p:tgtEl>
                                          <p:spTgt spid="13">
                                            <p:txEl>
                                              <p:pRg st="4" end="4"/>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게임 및 모드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2585323"/>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시나리오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누르면 제시어가</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A-Z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순으로 진행됨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무작위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 누르면 제시어의 선정이</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무작위로 진행됨</a:t>
            </a:r>
            <a:endPar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시나리오 초기화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 누르면 </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지금까지 저장되었던 스테이지를 </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초기화하고 처음부터 진행할 수 있음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11" name="그림 10" descr="스크린샷이(가) 표시된 사진&#10;&#10;자동 생성된 설명">
            <a:extLst>
              <a:ext uri="{FF2B5EF4-FFF2-40B4-BE49-F238E27FC236}">
                <a16:creationId xmlns:a16="http://schemas.microsoft.com/office/drawing/2014/main" xmlns="" id="{8CAD4E8B-7F85-4A46-A232-7F58374A83E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3656"/>
            <a:ext cx="1782626" cy="3169113"/>
          </a:xfrm>
          <a:prstGeom prst="rect">
            <a:avLst/>
          </a:prstGeom>
        </p:spPr>
      </p:pic>
      <p:pic>
        <p:nvPicPr>
          <p:cNvPr id="17" name="그림 16" descr="스크린샷이(가) 표시된 사진&#10;&#10;자동 생성된 설명">
            <a:extLst>
              <a:ext uri="{FF2B5EF4-FFF2-40B4-BE49-F238E27FC236}">
                <a16:creationId xmlns:a16="http://schemas.microsoft.com/office/drawing/2014/main" xmlns="" id="{CE0C0D5A-8C10-459F-A4CB-DD498CB614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6591" y="1303655"/>
            <a:ext cx="1782626" cy="3169112"/>
          </a:xfrm>
          <a:prstGeom prst="rect">
            <a:avLst/>
          </a:prstGeom>
        </p:spPr>
      </p:pic>
      <p:pic>
        <p:nvPicPr>
          <p:cNvPr id="15" name="그래픽 14" descr="오른쪽을 가리키는 검지 ">
            <a:extLst>
              <a:ext uri="{FF2B5EF4-FFF2-40B4-BE49-F238E27FC236}">
                <a16:creationId xmlns:a16="http://schemas.microsoft.com/office/drawing/2014/main" xmlns="" id="{2AAC74B1-C604-465E-A992-4E8CDB91A7F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2026568" y="1686820"/>
            <a:ext cx="914400" cy="914400"/>
          </a:xfrm>
          <a:prstGeom prst="rect">
            <a:avLst/>
          </a:prstGeom>
        </p:spPr>
      </p:pic>
    </p:spTree>
    <p:extLst>
      <p:ext uri="{BB962C8B-B14F-4D97-AF65-F5344CB8AC3E}">
        <p14:creationId xmlns:p14="http://schemas.microsoft.com/office/powerpoint/2010/main" val="359649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fade">
                                      <p:cBhvr>
                                        <p:cTn id="29" dur="500"/>
                                        <p:tgtEl>
                                          <p:spTgt spid="13">
                                            <p:txEl>
                                              <p:pRg st="1" end="1"/>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38889E-6 4.69136E-6 L -1.38889E-6 0.08302 " pathEditMode="relative" rAng="0" ptsTypes="AA">
                                      <p:cBhvr>
                                        <p:cTn id="36" dur="1000" fill="hold"/>
                                        <p:tgtEl>
                                          <p:spTgt spid="15"/>
                                        </p:tgtEl>
                                        <p:attrNameLst>
                                          <p:attrName>ppt_x</p:attrName>
                                          <p:attrName>ppt_y</p:attrName>
                                        </p:attrNameLst>
                                      </p:cBhvr>
                                      <p:rCtr x="0" y="4136"/>
                                    </p:animMotion>
                                  </p:childTnLst>
                                </p:cTn>
                              </p:par>
                              <p:par>
                                <p:cTn id="37" presetID="10" presetClass="entr" presetSubtype="0" fill="hold" nodeType="with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animEffect transition="in" filter="fade">
                                      <p:cBhvr>
                                        <p:cTn id="39" dur="500"/>
                                        <p:tgtEl>
                                          <p:spTgt spid="13">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1.38889E-6 0.08302 L -1.38889E-6 0.12438 " pathEditMode="relative" rAng="0" ptsTypes="AA">
                                      <p:cBhvr>
                                        <p:cTn id="43" dur="1000" fill="hold"/>
                                        <p:tgtEl>
                                          <p:spTgt spid="15"/>
                                        </p:tgtEl>
                                        <p:attrNameLst>
                                          <p:attrName>ppt_x</p:attrName>
                                          <p:attrName>ppt_y</p:attrName>
                                        </p:attrNameLst>
                                      </p:cBhvr>
                                      <p:rCtr x="0" y="2068"/>
                                    </p:animMotion>
                                  </p:childTnLst>
                                </p:cTn>
                              </p:par>
                              <p:par>
                                <p:cTn id="44" presetID="10" presetClass="entr" presetSubtype="0" fill="hold" nodeType="withEffect">
                                  <p:stCondLst>
                                    <p:cond delay="0"/>
                                  </p:stCondLst>
                                  <p:childTnLst>
                                    <p:set>
                                      <p:cBhvr>
                                        <p:cTn id="45" dur="1" fill="hold">
                                          <p:stCondLst>
                                            <p:cond delay="0"/>
                                          </p:stCondLst>
                                        </p:cTn>
                                        <p:tgtEl>
                                          <p:spTgt spid="13">
                                            <p:txEl>
                                              <p:pRg st="5" end="5"/>
                                            </p:txEl>
                                          </p:spTgt>
                                        </p:tgtEl>
                                        <p:attrNameLst>
                                          <p:attrName>style.visibility</p:attrName>
                                        </p:attrNameLst>
                                      </p:cBhvr>
                                      <p:to>
                                        <p:strVal val="visible"/>
                                      </p:to>
                                    </p:set>
                                    <p:animEffect transition="in" filter="fade">
                                      <p:cBhvr>
                                        <p:cTn id="46" dur="500"/>
                                        <p:tgtEl>
                                          <p:spTgt spid="13">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3">
                                            <p:txEl>
                                              <p:pRg st="6" end="6"/>
                                            </p:txEl>
                                          </p:spTgt>
                                        </p:tgtEl>
                                        <p:attrNameLst>
                                          <p:attrName>style.visibility</p:attrName>
                                        </p:attrNameLst>
                                      </p:cBhvr>
                                      <p:to>
                                        <p:strVal val="visible"/>
                                      </p:to>
                                    </p:set>
                                    <p:animEffect transition="in" filter="fade">
                                      <p:cBhvr>
                                        <p:cTn id="49" dur="500"/>
                                        <p:tgtEl>
                                          <p:spTgt spid="13">
                                            <p:txEl>
                                              <p:pRg st="6" end="6"/>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7" end="7"/>
                                            </p:txEl>
                                          </p:spTgt>
                                        </p:tgtEl>
                                        <p:attrNameLst>
                                          <p:attrName>style.visibility</p:attrName>
                                        </p:attrNameLst>
                                      </p:cBhvr>
                                      <p:to>
                                        <p:strVal val="visible"/>
                                      </p:to>
                                    </p:set>
                                    <p:animEffect transition="in" filter="fade">
                                      <p:cBhvr>
                                        <p:cTn id="52"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시계, 그리기이(가) 표시된 사진&#10;&#10;자동 생성된 설명">
            <a:extLst>
              <a:ext uri="{FF2B5EF4-FFF2-40B4-BE49-F238E27FC236}">
                <a16:creationId xmlns:a16="http://schemas.microsoft.com/office/drawing/2014/main" xmlns="" id="{85344B93-C0B2-4416-9904-0E6F1D444C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6592" y="1303655"/>
            <a:ext cx="1782624" cy="3169109"/>
          </a:xfrm>
          <a:prstGeom prst="rect">
            <a:avLst/>
          </a:prstGeom>
        </p:spPr>
      </p:pic>
      <p:pic>
        <p:nvPicPr>
          <p:cNvPr id="15" name="그림 14" descr="스크린샷, 그리기이(가) 표시된 사진&#10;&#10;자동 생성된 설명">
            <a:extLst>
              <a:ext uri="{FF2B5EF4-FFF2-40B4-BE49-F238E27FC236}">
                <a16:creationId xmlns:a16="http://schemas.microsoft.com/office/drawing/2014/main" xmlns="" id="{8293113F-20D5-4952-A266-DDB0FBD4A1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3" y="1303655"/>
            <a:ext cx="1782626" cy="3169112"/>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게임 및 모드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2308324"/>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방향</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 움직여 알파벳 먹이를</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순서대로</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먹었을 경우에만 해당 스테이지가</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종료됨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알파벳</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을 먹을 때마다 토스트 메시지</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로 현재까지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완성된 단어</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를 보여줌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전체화면 처리를 위해 </a:t>
            </a:r>
            <a:r>
              <a:rPr lang="en-US" altLang="ko-KR" b="1" spc="-150" dirty="0">
                <a:solidFill>
                  <a:schemeClr val="tx1">
                    <a:lumMod val="85000"/>
                    <a:lumOff val="15000"/>
                  </a:schemeClr>
                </a:solidFill>
                <a:latin typeface="맑은 고딕" panose="020B0503020000020004" pitchFamily="50" charset="-127"/>
                <a:ea typeface="맑은 고딕" panose="020B0503020000020004" pitchFamily="50" charset="-127"/>
              </a:rPr>
              <a:t>Manifest</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수정</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68556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Effect transition="in" filter="fade">
                                      <p:cBhvr>
                                        <p:cTn id="31" dur="500"/>
                                        <p:tgtEl>
                                          <p:spTgt spid="1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fade">
                                      <p:cBhvr>
                                        <p:cTn id="34" dur="500"/>
                                        <p:tgtEl>
                                          <p:spTgt spid="1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fade">
                                      <p:cBhvr>
                                        <p:cTn id="39" dur="500"/>
                                        <p:tgtEl>
                                          <p:spTgt spid="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그림 16" descr="스크린샷, 그리기이(가) 표시된 사진&#10;&#10;자동 생성된 설명">
            <a:extLst>
              <a:ext uri="{FF2B5EF4-FFF2-40B4-BE49-F238E27FC236}">
                <a16:creationId xmlns:a16="http://schemas.microsoft.com/office/drawing/2014/main" xmlns="" id="{5ABC310F-C79D-43C0-8B0F-07089267EC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16590" y="1301441"/>
            <a:ext cx="1782623" cy="3169107"/>
          </a:xfrm>
          <a:prstGeom prst="rect">
            <a:avLst/>
          </a:prstGeom>
        </p:spPr>
      </p:pic>
      <p:pic>
        <p:nvPicPr>
          <p:cNvPr id="10" name="그림 9" descr="텍스트이(가) 표시된 사진&#10;&#10;자동 생성된 설명">
            <a:extLst>
              <a:ext uri="{FF2B5EF4-FFF2-40B4-BE49-F238E27FC236}">
                <a16:creationId xmlns:a16="http://schemas.microsoft.com/office/drawing/2014/main" xmlns="" id="{1A9F8280-54E2-47D4-9FED-22F0D3430D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3" y="1301441"/>
            <a:ext cx="1782624" cy="3169109"/>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게임 및 모드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3139321"/>
          </a:xfrm>
          <a:prstGeom prst="rect">
            <a:avLst/>
          </a:prstGeom>
          <a:noFill/>
          <a:scene3d>
            <a:camera prst="obliqueTopLeft"/>
            <a:lightRig rig="threePt" dir="t"/>
          </a:scene3d>
        </p:spPr>
        <p:txBody>
          <a:bodyPr wrap="square" rtlCol="0">
            <a:spAutoFit/>
          </a:bodyPr>
          <a:lstStyle/>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만약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뱀</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이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벽</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에 부딪히거나 </a:t>
            </a:r>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잘못된 순서</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로 알파벳 먹이를 먹을 경우 뱀은 죽고</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게임은 끝나게 됨</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나가기</a:t>
            </a:r>
            <a:r>
              <a:rPr lang="ko-KR" altLang="en-US" spc="-150" dirty="0">
                <a:solidFill>
                  <a:schemeClr val="tx1">
                    <a:lumMod val="85000"/>
                    <a:lumOff val="15000"/>
                  </a:schemeClr>
                </a:solidFill>
                <a:latin typeface="맑은 고딕" panose="020B0503020000020004" pitchFamily="50" charset="-127"/>
              </a:rPr>
              <a:t>를 누르면 메인 화면으로</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돌아갈 수 있고</a:t>
            </a:r>
            <a:r>
              <a:rPr lang="en-US" altLang="ko-KR"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계속 하기</a:t>
            </a:r>
            <a:r>
              <a:rPr lang="ko-KR" altLang="en-US" spc="-150" dirty="0">
                <a:solidFill>
                  <a:schemeClr val="tx1">
                    <a:lumMod val="85000"/>
                    <a:lumOff val="15000"/>
                  </a:schemeClr>
                </a:solidFill>
                <a:latin typeface="맑은 고딕" panose="020B0503020000020004" pitchFamily="50" charset="-127"/>
              </a:rPr>
              <a:t>를 누르면</a:t>
            </a:r>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현재 스테이지</a:t>
            </a:r>
            <a:r>
              <a:rPr lang="ko-KR" altLang="en-US" spc="-150" dirty="0">
                <a:solidFill>
                  <a:schemeClr val="tx1">
                    <a:lumMod val="85000"/>
                    <a:lumOff val="15000"/>
                  </a:schemeClr>
                </a:solidFill>
                <a:latin typeface="맑은 고딕" panose="020B0503020000020004" pitchFamily="50" charset="-127"/>
              </a:rPr>
              <a:t>를 다시 플레이하게 됨</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b="1" spc="-150" dirty="0" err="1">
                <a:solidFill>
                  <a:schemeClr val="tx1">
                    <a:lumMod val="85000"/>
                    <a:lumOff val="15000"/>
                  </a:schemeClr>
                </a:solidFill>
                <a:latin typeface="맑은 고딕" panose="020B0503020000020004" pitchFamily="50" charset="-127"/>
                <a:ea typeface="맑은 고딕" panose="020B0503020000020004" pitchFamily="50" charset="-127"/>
              </a:rPr>
              <a:t>제시어</a:t>
            </a:r>
            <a:r>
              <a:rPr lang="ko-KR" altLang="en-US" spc="-150" dirty="0" err="1">
                <a:solidFill>
                  <a:schemeClr val="tx1">
                    <a:lumMod val="85000"/>
                    <a:lumOff val="15000"/>
                  </a:schemeClr>
                </a:solidFill>
                <a:latin typeface="맑은 고딕" panose="020B0503020000020004" pitchFamily="50" charset="-127"/>
                <a:ea typeface="맑은 고딕" panose="020B0503020000020004" pitchFamily="50" charset="-127"/>
              </a:rPr>
              <a:t>는</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 교육부에서 선정한 </a:t>
            </a:r>
            <a:r>
              <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rPr>
              <a:t>3000</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개의 단어로 구성되어 있음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8032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Effect transition="in" filter="fade">
                                      <p:cBhvr>
                                        <p:cTn id="31" dur="500"/>
                                        <p:tgtEl>
                                          <p:spTgt spid="13">
                                            <p:txEl>
                                              <p:pRg st="2" end="2"/>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fade">
                                      <p:cBhvr>
                                        <p:cTn id="34" dur="500"/>
                                        <p:tgtEl>
                                          <p:spTgt spid="13">
                                            <p:txEl>
                                              <p:pRg st="3" end="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xEl>
                                              <p:pRg st="4" end="4"/>
                                            </p:txEl>
                                          </p:spTgt>
                                        </p:tgtEl>
                                        <p:attrNameLst>
                                          <p:attrName>style.visibility</p:attrName>
                                        </p:attrNameLst>
                                      </p:cBhvr>
                                      <p:to>
                                        <p:strVal val="visible"/>
                                      </p:to>
                                    </p:set>
                                    <p:animEffect transition="in" filter="fade">
                                      <p:cBhvr>
                                        <p:cTn id="37" dur="500"/>
                                        <p:tgtEl>
                                          <p:spTgt spid="1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fade">
                                      <p:cBhvr>
                                        <p:cTn id="4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관련 애플리케이션 소개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cxnSp>
        <p:nvCxnSpPr>
          <p:cNvPr id="11" name="직선 연결선 10"/>
          <p:cNvCxnSpPr>
            <a:cxnSpLocks/>
            <a:stCxn id="13"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4" name="TextBox 13">
            <a:extLst>
              <a:ext uri="{FF2B5EF4-FFF2-40B4-BE49-F238E27FC236}">
                <a16:creationId xmlns:a16="http://schemas.microsoft.com/office/drawing/2014/main" xmlns="" id="{06CB9923-C372-4221-9D98-B373EDC8C0B6}"/>
              </a:ext>
            </a:extLst>
          </p:cNvPr>
          <p:cNvSpPr txBox="1"/>
          <p:nvPr/>
        </p:nvSpPr>
        <p:spPr>
          <a:xfrm>
            <a:off x="1560310" y="1678041"/>
            <a:ext cx="5976664" cy="1015663"/>
          </a:xfrm>
          <a:prstGeom prst="rect">
            <a:avLst/>
          </a:prstGeom>
          <a:noFill/>
          <a:scene3d>
            <a:camera prst="obliqueTopLeft"/>
            <a:lightRig rig="threePt" dir="t"/>
          </a:scene3d>
        </p:spPr>
        <p:txBody>
          <a:bodyPr wrap="square" rtlCol="0">
            <a:spAutoFit/>
          </a:bodyPr>
          <a:lstStyle/>
          <a:p>
            <a:pPr algn="ct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뱀</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은</a:t>
            </a: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 주어진</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z="2000" b="1" spc="-150" dirty="0" err="1">
                <a:solidFill>
                  <a:schemeClr val="tx1">
                    <a:lumMod val="85000"/>
                    <a:lumOff val="15000"/>
                  </a:schemeClr>
                </a:solidFill>
                <a:latin typeface="맑은 고딕" panose="020B0503020000020004" pitchFamily="50" charset="-127"/>
                <a:ea typeface="맑은 고딕" panose="020B0503020000020004" pitchFamily="50" charset="-127"/>
              </a:rPr>
              <a:t>제시어</a:t>
            </a:r>
            <a:r>
              <a:rPr lang="ko-KR" altLang="en-US" sz="2000" spc="-150" dirty="0" err="1">
                <a:solidFill>
                  <a:schemeClr val="tx1">
                    <a:lumMod val="85000"/>
                    <a:lumOff val="15000"/>
                  </a:schemeClr>
                </a:solidFill>
                <a:latin typeface="맑은 고딕" panose="020B0503020000020004" pitchFamily="50" charset="-127"/>
                <a:ea typeface="맑은 고딕" panose="020B0503020000020004" pitchFamily="50" charset="-127"/>
              </a:rPr>
              <a:t>에</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 따라</a:t>
            </a:r>
            <a:r>
              <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rPr>
              <a:t> </a:t>
            </a:r>
          </a:p>
          <a:p>
            <a:pPr algn="ct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맵 상에 흩뿌려진 </a:t>
            </a: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알파벳</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을 </a:t>
            </a:r>
            <a:endPar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endParaRPr>
          </a:p>
          <a:p>
            <a:pPr algn="ct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단어의</a:t>
            </a:r>
            <a:r>
              <a:rPr lang="ko-KR" altLang="en-US" sz="2000" b="1"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순서에 알맞게</a:t>
            </a:r>
            <a:r>
              <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rPr>
              <a:t> </a:t>
            </a:r>
            <a:r>
              <a:rPr lang="ko-KR" altLang="en-US" sz="2000" spc="-150" dirty="0">
                <a:solidFill>
                  <a:schemeClr val="tx1">
                    <a:lumMod val="85000"/>
                    <a:lumOff val="15000"/>
                  </a:schemeClr>
                </a:solidFill>
                <a:latin typeface="맑은 고딕" panose="020B0503020000020004" pitchFamily="50" charset="-127"/>
                <a:ea typeface="맑은 고딕" panose="020B0503020000020004" pitchFamily="50" charset="-127"/>
              </a:rPr>
              <a:t>먹어야 함</a:t>
            </a:r>
            <a:endParaRPr lang="en-US" altLang="ko-KR" sz="2000"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19" name="TextBox 18">
            <a:extLst>
              <a:ext uri="{FF2B5EF4-FFF2-40B4-BE49-F238E27FC236}">
                <a16:creationId xmlns:a16="http://schemas.microsoft.com/office/drawing/2014/main" xmlns="" id="{D9807358-5963-4F40-BD40-1587A44273E3}"/>
              </a:ext>
            </a:extLst>
          </p:cNvPr>
          <p:cNvSpPr txBox="1"/>
          <p:nvPr/>
        </p:nvSpPr>
        <p:spPr>
          <a:xfrm>
            <a:off x="3956015" y="3219727"/>
            <a:ext cx="1231970" cy="584775"/>
          </a:xfrm>
          <a:prstGeom prst="rect">
            <a:avLst/>
          </a:prstGeom>
          <a:solidFill>
            <a:schemeClr val="bg1"/>
          </a:solidFill>
          <a:ln>
            <a:solidFill>
              <a:schemeClr val="tx1"/>
            </a:solidFill>
          </a:ln>
          <a:scene3d>
            <a:camera prst="obliqueTopLeft"/>
            <a:lightRig rig="threePt" dir="t"/>
          </a:scene3d>
        </p:spPr>
        <p:txBody>
          <a:bodyPr wrap="square" rtlCol="0">
            <a:spAutoFit/>
          </a:bodyPr>
          <a:lstStyle/>
          <a:p>
            <a:pPr algn="ctr"/>
            <a:r>
              <a:rPr lang="ko-KR" altLang="en-US" sz="3200" b="1" spc="-150" dirty="0">
                <a:solidFill>
                  <a:schemeClr val="tx1">
                    <a:lumMod val="85000"/>
                    <a:lumOff val="15000"/>
                  </a:schemeClr>
                </a:solidFill>
                <a:latin typeface="맑은 고딕" panose="020B0503020000020004" pitchFamily="50" charset="-127"/>
                <a:ea typeface="맑은 고딕" panose="020B0503020000020004" pitchFamily="50" charset="-127"/>
              </a:rPr>
              <a:t>사과</a:t>
            </a:r>
            <a:endParaRPr lang="en-US" altLang="ko-KR" sz="3200" b="1"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3" name="그림 2" descr="시계, 그리기이(가) 표시된 사진&#10;&#10;자동 생성된 설명">
            <a:extLst>
              <a:ext uri="{FF2B5EF4-FFF2-40B4-BE49-F238E27FC236}">
                <a16:creationId xmlns:a16="http://schemas.microsoft.com/office/drawing/2014/main" xmlns="" id="{AEBBD37C-4AA7-4850-A802-1D10C1C79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68" y="3525679"/>
            <a:ext cx="914400" cy="914400"/>
          </a:xfrm>
          <a:prstGeom prst="rect">
            <a:avLst/>
          </a:prstGeom>
        </p:spPr>
      </p:pic>
      <p:pic>
        <p:nvPicPr>
          <p:cNvPr id="5" name="그림 4" descr="시계, 그리기, 표지판이(가) 표시된 사진&#10;&#10;자동 생성된 설명">
            <a:extLst>
              <a:ext uri="{FF2B5EF4-FFF2-40B4-BE49-F238E27FC236}">
                <a16:creationId xmlns:a16="http://schemas.microsoft.com/office/drawing/2014/main" xmlns="" id="{40150B68-4DE9-407F-91A4-EDF6ABB97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229100"/>
            <a:ext cx="914400" cy="914400"/>
          </a:xfrm>
          <a:prstGeom prst="rect">
            <a:avLst/>
          </a:prstGeom>
        </p:spPr>
      </p:pic>
      <p:pic>
        <p:nvPicPr>
          <p:cNvPr id="7" name="그림 6" descr="시계, 그리기, 표지판이(가) 표시된 사진&#10;&#10;자동 생성된 설명">
            <a:extLst>
              <a:ext uri="{FF2B5EF4-FFF2-40B4-BE49-F238E27FC236}">
                <a16:creationId xmlns:a16="http://schemas.microsoft.com/office/drawing/2014/main" xmlns="" id="{51061C77-69B3-449A-BCFE-25D5FC3A1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373" y="553998"/>
            <a:ext cx="914400" cy="914400"/>
          </a:xfrm>
          <a:prstGeom prst="rect">
            <a:avLst/>
          </a:prstGeom>
        </p:spPr>
      </p:pic>
      <p:pic>
        <p:nvPicPr>
          <p:cNvPr id="20" name="그림 19" descr="시계이(가) 표시된 사진&#10;&#10;자동 생성된 설명">
            <a:extLst>
              <a:ext uri="{FF2B5EF4-FFF2-40B4-BE49-F238E27FC236}">
                <a16:creationId xmlns:a16="http://schemas.microsoft.com/office/drawing/2014/main" xmlns="" id="{9C8208A2-684A-492B-8305-44344E2F4F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0332" y="3007917"/>
            <a:ext cx="914400" cy="914400"/>
          </a:xfrm>
          <a:prstGeom prst="rect">
            <a:avLst/>
          </a:prstGeom>
        </p:spPr>
      </p:pic>
      <p:pic>
        <p:nvPicPr>
          <p:cNvPr id="22" name="그림 21" descr="시계, 모니터이(가) 표시된 사진&#10;&#10;자동 생성된 설명">
            <a:extLst>
              <a:ext uri="{FF2B5EF4-FFF2-40B4-BE49-F238E27FC236}">
                <a16:creationId xmlns:a16="http://schemas.microsoft.com/office/drawing/2014/main" xmlns="" id="{36EBD0BE-B270-4B05-97C1-5AB427D696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4357" y="1176329"/>
            <a:ext cx="914400" cy="914400"/>
          </a:xfrm>
          <a:prstGeom prst="rect">
            <a:avLst/>
          </a:prstGeom>
        </p:spPr>
      </p:pic>
      <p:sp>
        <p:nvSpPr>
          <p:cNvPr id="27" name="오른쪽 화살표 11">
            <a:extLst>
              <a:ext uri="{FF2B5EF4-FFF2-40B4-BE49-F238E27FC236}">
                <a16:creationId xmlns:a16="http://schemas.microsoft.com/office/drawing/2014/main" xmlns="" id="{0419F277-4862-45E5-8708-BA1676AF7285}"/>
              </a:ext>
            </a:extLst>
          </p:cNvPr>
          <p:cNvSpPr/>
          <p:nvPr/>
        </p:nvSpPr>
        <p:spPr>
          <a:xfrm rot="10396930">
            <a:off x="2163532" y="3539155"/>
            <a:ext cx="1558693"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28" name="오른쪽 화살표 11">
            <a:extLst>
              <a:ext uri="{FF2B5EF4-FFF2-40B4-BE49-F238E27FC236}">
                <a16:creationId xmlns:a16="http://schemas.microsoft.com/office/drawing/2014/main" xmlns="" id="{F38216D0-E32A-4D97-B5FE-0FB34D122E0E}"/>
              </a:ext>
            </a:extLst>
          </p:cNvPr>
          <p:cNvSpPr/>
          <p:nvPr/>
        </p:nvSpPr>
        <p:spPr>
          <a:xfrm rot="566826">
            <a:off x="2225531" y="4192832"/>
            <a:ext cx="2297322"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29" name="오른쪽 화살표 11">
            <a:extLst>
              <a:ext uri="{FF2B5EF4-FFF2-40B4-BE49-F238E27FC236}">
                <a16:creationId xmlns:a16="http://schemas.microsoft.com/office/drawing/2014/main" xmlns="" id="{ABF8DD85-D402-49B0-8BDA-2F0492E08DFC}"/>
              </a:ext>
            </a:extLst>
          </p:cNvPr>
          <p:cNvSpPr/>
          <p:nvPr/>
        </p:nvSpPr>
        <p:spPr>
          <a:xfrm rot="17652802">
            <a:off x="4408473" y="2597344"/>
            <a:ext cx="3047254"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30" name="오른쪽 화살표 11">
            <a:extLst>
              <a:ext uri="{FF2B5EF4-FFF2-40B4-BE49-F238E27FC236}">
                <a16:creationId xmlns:a16="http://schemas.microsoft.com/office/drawing/2014/main" xmlns="" id="{705506B0-5751-48A4-A6C3-598110A405A6}"/>
              </a:ext>
            </a:extLst>
          </p:cNvPr>
          <p:cNvSpPr/>
          <p:nvPr/>
        </p:nvSpPr>
        <p:spPr>
          <a:xfrm rot="3842825">
            <a:off x="6443253" y="1928181"/>
            <a:ext cx="1781746"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31" name="오른쪽 화살표 11">
            <a:extLst>
              <a:ext uri="{FF2B5EF4-FFF2-40B4-BE49-F238E27FC236}">
                <a16:creationId xmlns:a16="http://schemas.microsoft.com/office/drawing/2014/main" xmlns="" id="{5D64CB3C-9DD1-4A66-95B7-DB355532F3FA}"/>
              </a:ext>
            </a:extLst>
          </p:cNvPr>
          <p:cNvSpPr/>
          <p:nvPr/>
        </p:nvSpPr>
        <p:spPr>
          <a:xfrm rot="11840985">
            <a:off x="2315392" y="2342497"/>
            <a:ext cx="5290129" cy="504056"/>
          </a:xfrm>
          <a:prstGeom prst="rightArrow">
            <a:avLst/>
          </a:prstGeom>
          <a:solidFill>
            <a:srgbClr val="3D83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49009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childTnLst>
                          </p:cTn>
                        </p:par>
                        <p:par>
                          <p:cTn id="55" fill="hold">
                            <p:stCondLst>
                              <p:cond delay="2500"/>
                            </p:stCondLst>
                            <p:childTnLst>
                              <p:par>
                                <p:cTn id="56" presetID="10" presetClass="entr" presetSubtype="0" fill="hold" grpId="0" nodeType="after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9" grpId="0" animBg="1"/>
      <p:bldP spid="27" grpId="0" animBg="1"/>
      <p:bldP spid="28" grpId="0" animBg="1"/>
      <p:bldP spid="29" grpId="0" animBg="1"/>
      <p:bldP spid="30" grpId="0" animBg="1"/>
      <p:bldP spid="3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그림 20" descr="스크린샷이(가) 표시된 사진&#10;&#10;자동 생성된 설명">
            <a:extLst>
              <a:ext uri="{FF2B5EF4-FFF2-40B4-BE49-F238E27FC236}">
                <a16:creationId xmlns:a16="http://schemas.microsoft.com/office/drawing/2014/main" xmlns="" id="{326AFFBC-4D59-4C4A-8387-A87DDAC3A8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3655"/>
            <a:ext cx="1782626" cy="3169113"/>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스킨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646331"/>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ea typeface="맑은 고딕" panose="020B0503020000020004" pitchFamily="50" charset="-127"/>
              </a:rPr>
              <a:t>스킨 변경하기 </a:t>
            </a:r>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버튼을 누르면 게임</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ea typeface="맑은 고딕" panose="020B0503020000020004" pitchFamily="50" charset="-127"/>
              </a:rPr>
              <a:t>에서 사용할 스킨을 변경할 수 있음</a:t>
            </a:r>
            <a:endParaRPr lang="en-US" altLang="ko-KR" spc="-15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pic>
        <p:nvPicPr>
          <p:cNvPr id="3" name="그림 2" descr="스크린샷이(가) 표시된 사진&#10;&#10;자동 생성된 설명">
            <a:extLst>
              <a:ext uri="{FF2B5EF4-FFF2-40B4-BE49-F238E27FC236}">
                <a16:creationId xmlns:a16="http://schemas.microsoft.com/office/drawing/2014/main" xmlns="" id="{0B37C68B-1E45-4167-BC3F-999F001CCF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0205" y="1303655"/>
            <a:ext cx="1782626" cy="3169113"/>
          </a:xfrm>
          <a:prstGeom prst="rect">
            <a:avLst/>
          </a:prstGeom>
        </p:spPr>
      </p:pic>
      <p:pic>
        <p:nvPicPr>
          <p:cNvPr id="10" name="그래픽 9" descr="오른쪽을 가리키는 검지 ">
            <a:extLst>
              <a:ext uri="{FF2B5EF4-FFF2-40B4-BE49-F238E27FC236}">
                <a16:creationId xmlns:a16="http://schemas.microsoft.com/office/drawing/2014/main" xmlns="" id="{D9F58537-D5EF-4F76-B0D6-E1D23DBF5A8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2026568" y="2754861"/>
            <a:ext cx="914400" cy="914400"/>
          </a:xfrm>
          <a:prstGeom prst="rect">
            <a:avLst/>
          </a:prstGeom>
        </p:spPr>
      </p:pic>
    </p:spTree>
    <p:extLst>
      <p:ext uri="{BB962C8B-B14F-4D97-AF65-F5344CB8AC3E}">
        <p14:creationId xmlns:p14="http://schemas.microsoft.com/office/powerpoint/2010/main" val="843625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2" presetClass="emph" presetSubtype="0" repeatCount="indefinite" fill="hold" nodeType="withEffect">
                                  <p:stCondLst>
                                    <p:cond delay="0"/>
                                  </p:stCondLst>
                                  <p:endCondLst>
                                    <p:cond evt="onNext" delay="0">
                                      <p:tgtEl>
                                        <p:sldTgt/>
                                      </p:tgtEl>
                                    </p:cond>
                                  </p:endCondLst>
                                  <p:childTnLst>
                                    <p:animRot by="120000">
                                      <p:cBhvr>
                                        <p:cTn id="23" dur="200" fill="hold">
                                          <p:stCondLst>
                                            <p:cond delay="0"/>
                                          </p:stCondLst>
                                        </p:cTn>
                                        <p:tgtEl>
                                          <p:spTgt spid="10"/>
                                        </p:tgtEl>
                                        <p:attrNameLst>
                                          <p:attrName>r</p:attrName>
                                        </p:attrNameLst>
                                      </p:cBhvr>
                                    </p:animRot>
                                    <p:animRot by="-240000">
                                      <p:cBhvr>
                                        <p:cTn id="24" dur="400" fill="hold">
                                          <p:stCondLst>
                                            <p:cond delay="400"/>
                                          </p:stCondLst>
                                        </p:cTn>
                                        <p:tgtEl>
                                          <p:spTgt spid="10"/>
                                        </p:tgtEl>
                                        <p:attrNameLst>
                                          <p:attrName>r</p:attrName>
                                        </p:attrNameLst>
                                      </p:cBhvr>
                                    </p:animRot>
                                    <p:animRot by="240000">
                                      <p:cBhvr>
                                        <p:cTn id="25" dur="400" fill="hold">
                                          <p:stCondLst>
                                            <p:cond delay="800"/>
                                          </p:stCondLst>
                                        </p:cTn>
                                        <p:tgtEl>
                                          <p:spTgt spid="10"/>
                                        </p:tgtEl>
                                        <p:attrNameLst>
                                          <p:attrName>r</p:attrName>
                                        </p:attrNameLst>
                                      </p:cBhvr>
                                    </p:animRot>
                                    <p:animRot by="-240000">
                                      <p:cBhvr>
                                        <p:cTn id="26" dur="400" fill="hold">
                                          <p:stCondLst>
                                            <p:cond delay="1200"/>
                                          </p:stCondLst>
                                        </p:cTn>
                                        <p:tgtEl>
                                          <p:spTgt spid="10"/>
                                        </p:tgtEl>
                                        <p:attrNameLst>
                                          <p:attrName>r</p:attrName>
                                        </p:attrNameLst>
                                      </p:cBhvr>
                                    </p:animRot>
                                    <p:animRot by="120000">
                                      <p:cBhvr>
                                        <p:cTn id="27" dur="400" fill="hold">
                                          <p:stCondLst>
                                            <p:cond delay="1600"/>
                                          </p:stCondLst>
                                        </p:cTn>
                                        <p:tgtEl>
                                          <p:spTgt spid="10"/>
                                        </p:tgtEl>
                                        <p:attrNameLst>
                                          <p:attrName>r</p:attrName>
                                        </p:attrNameLst>
                                      </p:cBhvr>
                                    </p:animRot>
                                  </p:childTnLst>
                                </p:cTn>
                              </p:par>
                              <p:par>
                                <p:cTn id="28" presetID="10" presetClass="entr" presetSubtype="0" fill="hold" nodeType="with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fade">
                                      <p:cBhvr>
                                        <p:cTn id="30" dur="500"/>
                                        <p:tgtEl>
                                          <p:spTgt spid="13">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xEl>
                                              <p:pRg st="1" end="1"/>
                                            </p:txEl>
                                          </p:spTgt>
                                        </p:tgtEl>
                                        <p:attrNameLst>
                                          <p:attrName>style.visibility</p:attrName>
                                        </p:attrNameLst>
                                      </p:cBhvr>
                                      <p:to>
                                        <p:strVal val="visible"/>
                                      </p:to>
                                    </p:set>
                                    <p:animEffect transition="in" filter="fade">
                                      <p:cBhvr>
                                        <p:cTn id="33" dur="500"/>
                                        <p:tgtEl>
                                          <p:spTgt spid="13">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프로필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2308324"/>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내 프로필 사진</a:t>
            </a:r>
            <a:r>
              <a:rPr lang="ko-KR" altLang="en-US" spc="-150" dirty="0">
                <a:solidFill>
                  <a:schemeClr val="tx1">
                    <a:lumMod val="85000"/>
                    <a:lumOff val="15000"/>
                  </a:schemeClr>
                </a:solidFill>
                <a:latin typeface="맑은 고딕" panose="020B0503020000020004" pitchFamily="50" charset="-127"/>
              </a:rPr>
              <a:t>에서 </a:t>
            </a:r>
            <a:r>
              <a:rPr lang="ko-KR" altLang="en-US" b="1" spc="-150" dirty="0">
                <a:solidFill>
                  <a:schemeClr val="tx1">
                    <a:lumMod val="85000"/>
                    <a:lumOff val="15000"/>
                  </a:schemeClr>
                </a:solidFill>
                <a:latin typeface="맑은 고딕" panose="020B0503020000020004" pitchFamily="50" charset="-127"/>
              </a:rPr>
              <a:t>카메라 아이콘</a:t>
            </a:r>
            <a:r>
              <a:rPr lang="ko-KR" altLang="en-US" spc="-150" dirty="0">
                <a:solidFill>
                  <a:schemeClr val="tx1">
                    <a:lumMod val="85000"/>
                    <a:lumOff val="15000"/>
                  </a:schemeClr>
                </a:solidFill>
                <a:latin typeface="맑은 고딕" panose="020B0503020000020004" pitchFamily="50" charset="-127"/>
              </a:rPr>
              <a:t>을 클릭하면 현재 자신이</a:t>
            </a:r>
            <a:r>
              <a:rPr lang="en-US" altLang="ko-KR" spc="-150" dirty="0">
                <a:solidFill>
                  <a:schemeClr val="tx1">
                    <a:lumMod val="85000"/>
                    <a:lumOff val="15000"/>
                  </a:schemeClr>
                </a:solidFill>
                <a:latin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rPr>
              <a:t>갤러리에서 </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설정한 </a:t>
            </a:r>
            <a:r>
              <a:rPr lang="ko-KR" altLang="en-US" b="1" spc="-150" dirty="0">
                <a:solidFill>
                  <a:schemeClr val="tx1">
                    <a:lumMod val="85000"/>
                    <a:lumOff val="15000"/>
                  </a:schemeClr>
                </a:solidFill>
                <a:latin typeface="맑은 고딕" panose="020B0503020000020004" pitchFamily="50" charset="-127"/>
              </a:rPr>
              <a:t>사진</a:t>
            </a:r>
            <a:r>
              <a:rPr lang="ko-KR" altLang="en-US" spc="-150" dirty="0">
                <a:solidFill>
                  <a:schemeClr val="tx1">
                    <a:lumMod val="85000"/>
                    <a:lumOff val="15000"/>
                  </a:schemeClr>
                </a:solidFill>
                <a:latin typeface="맑은 고딕" panose="020B0503020000020004" pitchFamily="50" charset="-127"/>
              </a:rPr>
              <a:t>을 업로드할 수 있음</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en-US" altLang="ko-KR" b="1" spc="-150" dirty="0">
                <a:solidFill>
                  <a:schemeClr val="tx1">
                    <a:lumMod val="85000"/>
                    <a:lumOff val="15000"/>
                  </a:schemeClr>
                </a:solidFill>
                <a:latin typeface="맑은 고딕" panose="020B0503020000020004" pitchFamily="50" charset="-127"/>
              </a:rPr>
              <a:t>ID</a:t>
            </a:r>
            <a:r>
              <a:rPr lang="ko-KR" altLang="en-US" spc="-150" dirty="0">
                <a:solidFill>
                  <a:schemeClr val="tx1">
                    <a:lumMod val="85000"/>
                    <a:lumOff val="15000"/>
                  </a:schemeClr>
                </a:solidFill>
                <a:latin typeface="맑은 고딕" panose="020B0503020000020004" pitchFamily="50" charset="-127"/>
              </a:rPr>
              <a:t>에는 로그인에 사용한</a:t>
            </a:r>
            <a:r>
              <a:rPr lang="en-US" altLang="ko-KR"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아이디</a:t>
            </a:r>
            <a:r>
              <a:rPr lang="ko-KR" altLang="en-US" spc="-150" dirty="0">
                <a:solidFill>
                  <a:schemeClr val="tx1">
                    <a:lumMod val="85000"/>
                    <a:lumOff val="15000"/>
                  </a:schemeClr>
                </a:solidFill>
                <a:latin typeface="맑은 고딕" panose="020B0503020000020004" pitchFamily="50" charset="-127"/>
              </a:rPr>
              <a:t> 표시</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닉네임</a:t>
            </a:r>
            <a:r>
              <a:rPr lang="ko-KR" altLang="en-US" spc="-150" dirty="0">
                <a:solidFill>
                  <a:schemeClr val="tx1">
                    <a:lumMod val="85000"/>
                    <a:lumOff val="15000"/>
                  </a:schemeClr>
                </a:solidFill>
                <a:latin typeface="맑은 고딕" panose="020B0503020000020004" pitchFamily="50" charset="-127"/>
              </a:rPr>
              <a:t>은 게임에서 사용할 </a:t>
            </a:r>
            <a:r>
              <a:rPr lang="ko-KR" altLang="en-US" b="1" spc="-150" dirty="0">
                <a:solidFill>
                  <a:schemeClr val="tx1">
                    <a:lumMod val="85000"/>
                    <a:lumOff val="15000"/>
                  </a:schemeClr>
                </a:solidFill>
                <a:latin typeface="맑은 고딕" panose="020B0503020000020004" pitchFamily="50" charset="-127"/>
              </a:rPr>
              <a:t>별명</a:t>
            </a:r>
            <a:r>
              <a:rPr lang="ko-KR" altLang="en-US" spc="-150" dirty="0">
                <a:solidFill>
                  <a:schemeClr val="tx1">
                    <a:lumMod val="85000"/>
                    <a:lumOff val="15000"/>
                  </a:schemeClr>
                </a:solidFill>
                <a:latin typeface="맑은 고딕" panose="020B0503020000020004" pitchFamily="50" charset="-127"/>
              </a:rPr>
              <a:t>으로</a:t>
            </a:r>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입력 상자</a:t>
            </a:r>
            <a:r>
              <a:rPr lang="ko-KR" altLang="en-US" spc="-150" dirty="0">
                <a:solidFill>
                  <a:schemeClr val="tx1">
                    <a:lumMod val="85000"/>
                    <a:lumOff val="15000"/>
                  </a:schemeClr>
                </a:solidFill>
                <a:latin typeface="맑은 고딕" panose="020B0503020000020004" pitchFamily="50" charset="-127"/>
              </a:rPr>
              <a:t>를 통해 수정할 수 있음</a:t>
            </a:r>
            <a:endParaRPr lang="en-US" altLang="ko-KR" b="1" spc="-150" dirty="0">
              <a:solidFill>
                <a:schemeClr val="tx1">
                  <a:lumMod val="85000"/>
                  <a:lumOff val="15000"/>
                </a:schemeClr>
              </a:solidFill>
              <a:latin typeface="맑은 고딕" panose="020B0503020000020004" pitchFamily="50" charset="-127"/>
            </a:endParaRPr>
          </a:p>
        </p:txBody>
      </p:sp>
      <p:pic>
        <p:nvPicPr>
          <p:cNvPr id="19" name="그림 18" descr="스크린샷, 모니터, 사진, 쥐고있는이(가) 표시된 사진&#10;&#10;자동 생성된 설명">
            <a:extLst>
              <a:ext uri="{FF2B5EF4-FFF2-40B4-BE49-F238E27FC236}">
                <a16:creationId xmlns:a16="http://schemas.microsoft.com/office/drawing/2014/main" xmlns="" id="{897FCB79-515C-41AD-99D6-8457775A65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44" y="1303656"/>
            <a:ext cx="1781012" cy="3166243"/>
          </a:xfrm>
          <a:prstGeom prst="rect">
            <a:avLst/>
          </a:prstGeom>
        </p:spPr>
      </p:pic>
      <p:pic>
        <p:nvPicPr>
          <p:cNvPr id="20" name="그림 19" descr="스크린샷이(가) 표시된 사진&#10;&#10;자동 생성된 설명">
            <a:extLst>
              <a:ext uri="{FF2B5EF4-FFF2-40B4-BE49-F238E27FC236}">
                <a16:creationId xmlns:a16="http://schemas.microsoft.com/office/drawing/2014/main" xmlns="" id="{AE7DD868-6F3A-4FE4-8E4D-3EA3F7051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442" y="1303656"/>
            <a:ext cx="1781012" cy="3166243"/>
          </a:xfrm>
          <a:prstGeom prst="rect">
            <a:avLst/>
          </a:prstGeom>
        </p:spPr>
      </p:pic>
    </p:spTree>
    <p:extLst>
      <p:ext uri="{BB962C8B-B14F-4D97-AF65-F5344CB8AC3E}">
        <p14:creationId xmlns:p14="http://schemas.microsoft.com/office/powerpoint/2010/main" val="1198805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Effect transition="in" filter="fade">
                                      <p:cBhvr>
                                        <p:cTn id="26" dur="500"/>
                                        <p:tgtEl>
                                          <p:spTgt spid="13">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animEffect transition="in" filter="fade">
                                      <p:cBhvr>
                                        <p:cTn id="29" dur="500"/>
                                        <p:tgtEl>
                                          <p:spTgt spid="1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xEl>
                                              <p:pRg st="3" end="3"/>
                                            </p:txEl>
                                          </p:spTgt>
                                        </p:tgtEl>
                                        <p:attrNameLst>
                                          <p:attrName>style.visibility</p:attrName>
                                        </p:attrNameLst>
                                      </p:cBhvr>
                                      <p:to>
                                        <p:strVal val="visible"/>
                                      </p:to>
                                    </p:set>
                                    <p:animEffect transition="in" filter="fade">
                                      <p:cBhvr>
                                        <p:cTn id="34" dur="500"/>
                                        <p:tgtEl>
                                          <p:spTgt spid="13">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xEl>
                                              <p:pRg st="5" end="5"/>
                                            </p:txEl>
                                          </p:spTgt>
                                        </p:tgtEl>
                                        <p:attrNameLst>
                                          <p:attrName>style.visibility</p:attrName>
                                        </p:attrNameLst>
                                      </p:cBhvr>
                                      <p:to>
                                        <p:strVal val="visible"/>
                                      </p:to>
                                    </p:set>
                                    <p:animEffect transition="in" filter="fade">
                                      <p:cBhvr>
                                        <p:cTn id="39" dur="500"/>
                                        <p:tgtEl>
                                          <p:spTgt spid="13">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xEl>
                                              <p:pRg st="6" end="6"/>
                                            </p:txEl>
                                          </p:spTgt>
                                        </p:tgtEl>
                                        <p:attrNameLst>
                                          <p:attrName>style.visibility</p:attrName>
                                        </p:attrNameLst>
                                      </p:cBhvr>
                                      <p:to>
                                        <p:strVal val="visible"/>
                                      </p:to>
                                    </p:set>
                                    <p:animEffect transition="in" filter="fade">
                                      <p:cBhvr>
                                        <p:cTn id="4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모니터, 전화이(가) 표시된 사진&#10;&#10;자동 생성된 설명">
            <a:extLst>
              <a:ext uri="{FF2B5EF4-FFF2-40B4-BE49-F238E27FC236}">
                <a16:creationId xmlns:a16="http://schemas.microsoft.com/office/drawing/2014/main" xmlns="" id="{0B36159C-F8C9-4529-A160-5D10AF1495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7398" y="1302116"/>
            <a:ext cx="1781011" cy="3166242"/>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프로필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3139321"/>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큰 사진</a:t>
            </a:r>
            <a:r>
              <a:rPr lang="ko-KR" altLang="en-US" spc="-150" dirty="0">
                <a:solidFill>
                  <a:schemeClr val="tx1">
                    <a:lumMod val="85000"/>
                    <a:lumOff val="15000"/>
                  </a:schemeClr>
                </a:solidFill>
                <a:latin typeface="맑은 고딕" panose="020B0503020000020004" pitchFamily="50" charset="-127"/>
              </a:rPr>
              <a:t>을 업로드 하더라도 </a:t>
            </a:r>
            <a:r>
              <a:rPr lang="ko-KR" altLang="en-US" b="1" spc="-150" dirty="0">
                <a:solidFill>
                  <a:schemeClr val="tx1">
                    <a:lumMod val="85000"/>
                    <a:lumOff val="15000"/>
                  </a:schemeClr>
                </a:solidFill>
                <a:latin typeface="맑은 고딕" panose="020B0503020000020004" pitchFamily="50" charset="-127"/>
              </a:rPr>
              <a:t>스크롤이</a:t>
            </a:r>
            <a:endParaRPr lang="en-US" altLang="ko-KR" b="1"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가능</a:t>
            </a:r>
            <a:r>
              <a:rPr lang="ko-KR" altLang="en-US" spc="-150" dirty="0">
                <a:solidFill>
                  <a:schemeClr val="tx1">
                    <a:lumMod val="85000"/>
                    <a:lumOff val="15000"/>
                  </a:schemeClr>
                </a:solidFill>
                <a:latin typeface="맑은 고딕" panose="020B0503020000020004" pitchFamily="50" charset="-127"/>
              </a:rPr>
              <a:t>하여</a:t>
            </a:r>
            <a:r>
              <a:rPr lang="ko-KR" altLang="en-US" b="1" spc="-150" dirty="0">
                <a:solidFill>
                  <a:schemeClr val="tx1">
                    <a:lumMod val="85000"/>
                    <a:lumOff val="15000"/>
                  </a:schemeClr>
                </a:solidFill>
                <a:latin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rPr>
              <a:t>기능에 문제가 없음</a:t>
            </a:r>
            <a:endParaRPr lang="en-US" altLang="ko-KR" b="1"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점수</a:t>
            </a:r>
            <a:r>
              <a:rPr lang="ko-KR" altLang="en-US" spc="-150" dirty="0">
                <a:solidFill>
                  <a:schemeClr val="tx1">
                    <a:lumMod val="85000"/>
                    <a:lumOff val="15000"/>
                  </a:schemeClr>
                </a:solidFill>
                <a:latin typeface="맑은 고딕" panose="020B0503020000020004" pitchFamily="50" charset="-127"/>
              </a:rPr>
              <a:t>에는 자신이 지금까지 게임에서 얻은 가장 높은 점수를 표시함</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프로필</a:t>
            </a:r>
            <a:r>
              <a:rPr lang="ko-KR" altLang="en-US" spc="-150" dirty="0">
                <a:solidFill>
                  <a:schemeClr val="tx1">
                    <a:lumMod val="85000"/>
                    <a:lumOff val="15000"/>
                  </a:schemeClr>
                </a:solidFill>
                <a:latin typeface="맑은 고딕" panose="020B0503020000020004" pitchFamily="50" charset="-127"/>
              </a:rPr>
              <a:t>에서 설정한 모든 값들은 </a:t>
            </a:r>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데이터베이스</a:t>
            </a:r>
            <a:r>
              <a:rPr lang="ko-KR" altLang="en-US" spc="-150" dirty="0">
                <a:solidFill>
                  <a:schemeClr val="tx1">
                    <a:lumMod val="85000"/>
                    <a:lumOff val="15000"/>
                  </a:schemeClr>
                </a:solidFill>
                <a:latin typeface="맑은 고딕" panose="020B0503020000020004" pitchFamily="50" charset="-127"/>
              </a:rPr>
              <a:t>에 저장되어 관리</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공유</a:t>
            </a:r>
            <a:r>
              <a:rPr lang="ko-KR" altLang="en-US" spc="-150" dirty="0">
                <a:solidFill>
                  <a:schemeClr val="tx1">
                    <a:lumMod val="85000"/>
                    <a:lumOff val="15000"/>
                  </a:schemeClr>
                </a:solidFill>
                <a:latin typeface="맑은 고딕" panose="020B0503020000020004" pitchFamily="50" charset="-127"/>
              </a:rPr>
              <a:t>에서는 점수 등의 정보를 </a:t>
            </a:r>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페이스북</a:t>
            </a:r>
            <a:r>
              <a:rPr lang="ko-KR" altLang="en-US" spc="-150" dirty="0">
                <a:solidFill>
                  <a:schemeClr val="tx1">
                    <a:lumMod val="85000"/>
                    <a:lumOff val="15000"/>
                  </a:schemeClr>
                </a:solidFill>
                <a:latin typeface="맑은 고딕" panose="020B0503020000020004" pitchFamily="50" charset="-127"/>
              </a:rPr>
              <a:t>이나 </a:t>
            </a:r>
            <a:r>
              <a:rPr lang="ko-KR" altLang="en-US" b="1" spc="-150" dirty="0">
                <a:solidFill>
                  <a:schemeClr val="tx1">
                    <a:lumMod val="85000"/>
                    <a:lumOff val="15000"/>
                  </a:schemeClr>
                </a:solidFill>
                <a:latin typeface="맑은 고딕" panose="020B0503020000020004" pitchFamily="50" charset="-127"/>
              </a:rPr>
              <a:t>카카오톡</a:t>
            </a:r>
            <a:r>
              <a:rPr lang="ko-KR" altLang="en-US" spc="-150" dirty="0">
                <a:solidFill>
                  <a:schemeClr val="tx1">
                    <a:lumMod val="85000"/>
                    <a:lumOff val="15000"/>
                  </a:schemeClr>
                </a:solidFill>
                <a:latin typeface="맑은 고딕" panose="020B0503020000020004" pitchFamily="50" charset="-127"/>
              </a:rPr>
              <a:t> 공유 가능</a:t>
            </a:r>
            <a:endParaRPr lang="en-US" altLang="ko-KR" spc="-150" dirty="0">
              <a:solidFill>
                <a:schemeClr val="tx1">
                  <a:lumMod val="85000"/>
                  <a:lumOff val="15000"/>
                </a:schemeClr>
              </a:solidFill>
              <a:latin typeface="맑은 고딕" panose="020B0503020000020004" pitchFamily="50" charset="-127"/>
            </a:endParaRPr>
          </a:p>
        </p:txBody>
      </p:sp>
      <p:pic>
        <p:nvPicPr>
          <p:cNvPr id="23" name="그림 22" descr="스크린샷, 거리, 주차이(가) 표시된 사진&#10;&#10;자동 생성된 설명">
            <a:extLst>
              <a:ext uri="{FF2B5EF4-FFF2-40B4-BE49-F238E27FC236}">
                <a16:creationId xmlns:a16="http://schemas.microsoft.com/office/drawing/2014/main" xmlns="" id="{B5548E0B-1FBF-4BED-B7C8-05A480C51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302116"/>
            <a:ext cx="1781011" cy="3166242"/>
          </a:xfrm>
          <a:prstGeom prst="rect">
            <a:avLst/>
          </a:prstGeom>
        </p:spPr>
      </p:pic>
      <p:pic>
        <p:nvPicPr>
          <p:cNvPr id="10" name="그래픽 9" descr="오른쪽을 가리키는 검지 ">
            <a:extLst>
              <a:ext uri="{FF2B5EF4-FFF2-40B4-BE49-F238E27FC236}">
                <a16:creationId xmlns:a16="http://schemas.microsoft.com/office/drawing/2014/main" xmlns="" id="{D41480E7-EA49-4830-B09B-7CFB694EA3A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424356" y="2826867"/>
            <a:ext cx="914400" cy="914400"/>
          </a:xfrm>
          <a:prstGeom prst="rect">
            <a:avLst/>
          </a:prstGeom>
        </p:spPr>
      </p:pic>
    </p:spTree>
    <p:extLst>
      <p:ext uri="{BB962C8B-B14F-4D97-AF65-F5344CB8AC3E}">
        <p14:creationId xmlns:p14="http://schemas.microsoft.com/office/powerpoint/2010/main" val="168331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fade">
                                      <p:cBhvr>
                                        <p:cTn id="21" dur="500"/>
                                        <p:tgtEl>
                                          <p:spTgt spid="13">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xEl>
                                              <p:pRg st="1" end="1"/>
                                            </p:txEl>
                                          </p:spTgt>
                                        </p:tgtEl>
                                        <p:attrNameLst>
                                          <p:attrName>style.visibility</p:attrName>
                                        </p:attrNameLst>
                                      </p:cBhvr>
                                      <p:to>
                                        <p:strVal val="visible"/>
                                      </p:to>
                                    </p:set>
                                    <p:animEffect transition="in" filter="fade">
                                      <p:cBhvr>
                                        <p:cTn id="24" dur="500"/>
                                        <p:tgtEl>
                                          <p:spTgt spid="13">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xEl>
                                              <p:pRg st="3" end="3"/>
                                            </p:txEl>
                                          </p:spTgt>
                                        </p:tgtEl>
                                        <p:attrNameLst>
                                          <p:attrName>style.visibility</p:attrName>
                                        </p:attrNameLst>
                                      </p:cBhvr>
                                      <p:to>
                                        <p:strVal val="visible"/>
                                      </p:to>
                                    </p:set>
                                    <p:animEffect transition="in" filter="fade">
                                      <p:cBhvr>
                                        <p:cTn id="29" dur="500"/>
                                        <p:tgtEl>
                                          <p:spTgt spid="1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xEl>
                                              <p:pRg st="5" end="5"/>
                                            </p:txEl>
                                          </p:spTgt>
                                        </p:tgtEl>
                                        <p:attrNameLst>
                                          <p:attrName>style.visibility</p:attrName>
                                        </p:attrNameLst>
                                      </p:cBhvr>
                                      <p:to>
                                        <p:strVal val="visible"/>
                                      </p:to>
                                    </p:set>
                                    <p:animEffect transition="in" filter="fade">
                                      <p:cBhvr>
                                        <p:cTn id="34" dur="500"/>
                                        <p:tgtEl>
                                          <p:spTgt spid="13">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animEffect transition="in" filter="fade">
                                      <p:cBhvr>
                                        <p:cTn id="37" dur="500"/>
                                        <p:tgtEl>
                                          <p:spTgt spid="1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32" presetClass="emph" presetSubtype="0" repeatCount="indefinite" fill="hold" nodeType="withEffect">
                                  <p:stCondLst>
                                    <p:cond delay="0"/>
                                  </p:stCondLst>
                                  <p:endCondLst>
                                    <p:cond evt="onNext" delay="0">
                                      <p:tgtEl>
                                        <p:sldTgt/>
                                      </p:tgtEl>
                                    </p:cond>
                                  </p:endCondLst>
                                  <p:childTnLst>
                                    <p:animRot by="120000">
                                      <p:cBhvr>
                                        <p:cTn id="47" dur="200" fill="hold">
                                          <p:stCondLst>
                                            <p:cond delay="0"/>
                                          </p:stCondLst>
                                        </p:cTn>
                                        <p:tgtEl>
                                          <p:spTgt spid="10"/>
                                        </p:tgtEl>
                                        <p:attrNameLst>
                                          <p:attrName>r</p:attrName>
                                        </p:attrNameLst>
                                      </p:cBhvr>
                                    </p:animRot>
                                    <p:animRot by="-240000">
                                      <p:cBhvr>
                                        <p:cTn id="48" dur="400" fill="hold">
                                          <p:stCondLst>
                                            <p:cond delay="400"/>
                                          </p:stCondLst>
                                        </p:cTn>
                                        <p:tgtEl>
                                          <p:spTgt spid="10"/>
                                        </p:tgtEl>
                                        <p:attrNameLst>
                                          <p:attrName>r</p:attrName>
                                        </p:attrNameLst>
                                      </p:cBhvr>
                                    </p:animRot>
                                    <p:animRot by="240000">
                                      <p:cBhvr>
                                        <p:cTn id="49" dur="400" fill="hold">
                                          <p:stCondLst>
                                            <p:cond delay="800"/>
                                          </p:stCondLst>
                                        </p:cTn>
                                        <p:tgtEl>
                                          <p:spTgt spid="10"/>
                                        </p:tgtEl>
                                        <p:attrNameLst>
                                          <p:attrName>r</p:attrName>
                                        </p:attrNameLst>
                                      </p:cBhvr>
                                    </p:animRot>
                                    <p:animRot by="-240000">
                                      <p:cBhvr>
                                        <p:cTn id="50" dur="400" fill="hold">
                                          <p:stCondLst>
                                            <p:cond delay="1200"/>
                                          </p:stCondLst>
                                        </p:cTn>
                                        <p:tgtEl>
                                          <p:spTgt spid="10"/>
                                        </p:tgtEl>
                                        <p:attrNameLst>
                                          <p:attrName>r</p:attrName>
                                        </p:attrNameLst>
                                      </p:cBhvr>
                                    </p:animRot>
                                    <p:animRot by="120000">
                                      <p:cBhvr>
                                        <p:cTn id="51" dur="400" fill="hold">
                                          <p:stCondLst>
                                            <p:cond delay="1600"/>
                                          </p:stCondLst>
                                        </p:cTn>
                                        <p:tgtEl>
                                          <p:spTgt spid="10"/>
                                        </p:tgtEl>
                                        <p:attrNameLst>
                                          <p:attrName>r</p:attrName>
                                        </p:attrNameLst>
                                      </p:cBhvr>
                                    </p:animRot>
                                  </p:childTnLst>
                                </p:cTn>
                              </p:par>
                              <p:par>
                                <p:cTn id="52" presetID="10" presetClass="entr" presetSubtype="0" fill="hold" nodeType="withEffect">
                                  <p:stCondLst>
                                    <p:cond delay="0"/>
                                  </p:stCondLst>
                                  <p:childTnLst>
                                    <p:set>
                                      <p:cBhvr>
                                        <p:cTn id="53" dur="1" fill="hold">
                                          <p:stCondLst>
                                            <p:cond delay="0"/>
                                          </p:stCondLst>
                                        </p:cTn>
                                        <p:tgtEl>
                                          <p:spTgt spid="13">
                                            <p:txEl>
                                              <p:pRg st="8" end="8"/>
                                            </p:txEl>
                                          </p:spTgt>
                                        </p:tgtEl>
                                        <p:attrNameLst>
                                          <p:attrName>style.visibility</p:attrName>
                                        </p:attrNameLst>
                                      </p:cBhvr>
                                      <p:to>
                                        <p:strVal val="visible"/>
                                      </p:to>
                                    </p:set>
                                    <p:animEffect transition="in" filter="fade">
                                      <p:cBhvr>
                                        <p:cTn id="54" dur="500"/>
                                        <p:tgtEl>
                                          <p:spTgt spid="13">
                                            <p:txEl>
                                              <p:pRg st="8" end="8"/>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13">
                                            <p:txEl>
                                              <p:pRg st="9" end="9"/>
                                            </p:txEl>
                                          </p:spTgt>
                                        </p:tgtEl>
                                        <p:attrNameLst>
                                          <p:attrName>style.visibility</p:attrName>
                                        </p:attrNameLst>
                                      </p:cBhvr>
                                      <p:to>
                                        <p:strVal val="visible"/>
                                      </p:to>
                                    </p:set>
                                    <p:animEffect transition="in" filter="fade">
                                      <p:cBhvr>
                                        <p:cTn id="57" dur="500"/>
                                        <p:tgtEl>
                                          <p:spTgt spid="1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프로필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646331"/>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카카오톡</a:t>
            </a:r>
            <a:r>
              <a:rPr lang="ko-KR" altLang="en-US" spc="-150" dirty="0">
                <a:solidFill>
                  <a:schemeClr val="tx1">
                    <a:lumMod val="85000"/>
                    <a:lumOff val="15000"/>
                  </a:schemeClr>
                </a:solidFill>
                <a:latin typeface="맑은 고딕" panose="020B0503020000020004" pitchFamily="50" charset="-127"/>
              </a:rPr>
              <a:t>으로 </a:t>
            </a:r>
            <a:r>
              <a:rPr lang="ko-KR" altLang="en-US" b="1" spc="-150" dirty="0">
                <a:solidFill>
                  <a:schemeClr val="tx1">
                    <a:lumMod val="85000"/>
                    <a:lumOff val="15000"/>
                  </a:schemeClr>
                </a:solidFill>
                <a:latin typeface="맑은 고딕" panose="020B0503020000020004" pitchFamily="50" charset="-127"/>
              </a:rPr>
              <a:t>닉네임</a:t>
            </a:r>
            <a:r>
              <a:rPr lang="ko-KR" altLang="en-US" spc="-150" dirty="0">
                <a:solidFill>
                  <a:schemeClr val="tx1">
                    <a:lumMod val="85000"/>
                    <a:lumOff val="15000"/>
                  </a:schemeClr>
                </a:solidFill>
                <a:latin typeface="맑은 고딕" panose="020B0503020000020004" pitchFamily="50" charset="-127"/>
              </a:rPr>
              <a:t>과 </a:t>
            </a:r>
            <a:r>
              <a:rPr lang="ko-KR" altLang="en-US" b="1" spc="-150" dirty="0">
                <a:solidFill>
                  <a:schemeClr val="tx1">
                    <a:lumMod val="85000"/>
                    <a:lumOff val="15000"/>
                  </a:schemeClr>
                </a:solidFill>
                <a:latin typeface="맑은 고딕" panose="020B0503020000020004" pitchFamily="50" charset="-127"/>
              </a:rPr>
              <a:t>점수</a:t>
            </a:r>
            <a:r>
              <a:rPr lang="ko-KR" altLang="en-US" spc="-150" dirty="0">
                <a:solidFill>
                  <a:schemeClr val="tx1">
                    <a:lumMod val="85000"/>
                    <a:lumOff val="15000"/>
                  </a:schemeClr>
                </a:solidFill>
                <a:latin typeface="맑은 고딕" panose="020B0503020000020004" pitchFamily="50" charset="-127"/>
              </a:rPr>
              <a:t>를</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채팅방에 </a:t>
            </a:r>
            <a:r>
              <a:rPr lang="ko-KR" altLang="en-US" b="1" spc="-150" dirty="0">
                <a:solidFill>
                  <a:schemeClr val="tx1">
                    <a:lumMod val="85000"/>
                    <a:lumOff val="15000"/>
                  </a:schemeClr>
                </a:solidFill>
                <a:latin typeface="맑은 고딕" panose="020B0503020000020004" pitchFamily="50" charset="-127"/>
              </a:rPr>
              <a:t>공유</a:t>
            </a:r>
            <a:r>
              <a:rPr lang="ko-KR" altLang="en-US" spc="-150" dirty="0">
                <a:solidFill>
                  <a:schemeClr val="tx1">
                    <a:lumMod val="85000"/>
                    <a:lumOff val="15000"/>
                  </a:schemeClr>
                </a:solidFill>
                <a:latin typeface="맑은 고딕" panose="020B0503020000020004" pitchFamily="50" charset="-127"/>
              </a:rPr>
              <a:t>하는 모습</a:t>
            </a:r>
            <a:endParaRPr lang="en-US" altLang="ko-KR" spc="-150" dirty="0">
              <a:solidFill>
                <a:schemeClr val="tx1">
                  <a:lumMod val="85000"/>
                  <a:lumOff val="15000"/>
                </a:schemeClr>
              </a:solidFill>
              <a:latin typeface="맑은 고딕" panose="020B0503020000020004" pitchFamily="50" charset="-127"/>
            </a:endParaRPr>
          </a:p>
        </p:txBody>
      </p:sp>
      <p:pic>
        <p:nvPicPr>
          <p:cNvPr id="20" name="그림 19" descr="스크린샷이(가) 표시된 사진&#10;&#10;자동 생성된 설명">
            <a:extLst>
              <a:ext uri="{FF2B5EF4-FFF2-40B4-BE49-F238E27FC236}">
                <a16:creationId xmlns:a16="http://schemas.microsoft.com/office/drawing/2014/main" xmlns="" id="{C2561478-3EF1-4006-94AE-C246455757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18845" y="1302116"/>
            <a:ext cx="1781011" cy="3166242"/>
          </a:xfrm>
          <a:prstGeom prst="rect">
            <a:avLst/>
          </a:prstGeom>
        </p:spPr>
      </p:pic>
      <p:pic>
        <p:nvPicPr>
          <p:cNvPr id="23" name="그림 22" descr="스크린샷, 거리, 주차이(가) 표시된 사진&#10;&#10;자동 생성된 설명">
            <a:extLst>
              <a:ext uri="{FF2B5EF4-FFF2-40B4-BE49-F238E27FC236}">
                <a16:creationId xmlns:a16="http://schemas.microsoft.com/office/drawing/2014/main" xmlns="" id="{B5548E0B-1FBF-4BED-B7C8-05A480C515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302116"/>
            <a:ext cx="1781011" cy="3166242"/>
          </a:xfrm>
          <a:prstGeom prst="rect">
            <a:avLst/>
          </a:prstGeom>
        </p:spPr>
      </p:pic>
      <p:pic>
        <p:nvPicPr>
          <p:cNvPr id="8" name="그림 7" descr="스크린샷, 조류이(가) 표시된 사진&#10;&#10;자동 생성된 설명">
            <a:extLst>
              <a:ext uri="{FF2B5EF4-FFF2-40B4-BE49-F238E27FC236}">
                <a16:creationId xmlns:a16="http://schemas.microsoft.com/office/drawing/2014/main" xmlns="" id="{3C8986F5-8496-4452-8883-FC28B53D7A4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38" y="3244222"/>
            <a:ext cx="2934315" cy="1224136"/>
          </a:xfrm>
          <a:prstGeom prst="rect">
            <a:avLst/>
          </a:prstGeom>
        </p:spPr>
      </p:pic>
      <p:pic>
        <p:nvPicPr>
          <p:cNvPr id="10" name="그래픽 9" descr="오른쪽을 가리키는 검지 ">
            <a:extLst>
              <a:ext uri="{FF2B5EF4-FFF2-40B4-BE49-F238E27FC236}">
                <a16:creationId xmlns:a16="http://schemas.microsoft.com/office/drawing/2014/main" xmlns="" id="{41CFCFE9-949F-48D6-AEF1-0B6CDF37EE9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rot="13979046">
            <a:off x="1721334" y="2787022"/>
            <a:ext cx="914400" cy="914400"/>
          </a:xfrm>
          <a:prstGeom prst="rect">
            <a:avLst/>
          </a:prstGeom>
        </p:spPr>
      </p:pic>
    </p:spTree>
    <p:extLst>
      <p:ext uri="{BB962C8B-B14F-4D97-AF65-F5344CB8AC3E}">
        <p14:creationId xmlns:p14="http://schemas.microsoft.com/office/powerpoint/2010/main" val="70469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200" fill="hold">
                                          <p:stCondLst>
                                            <p:cond delay="0"/>
                                          </p:stCondLst>
                                        </p:cTn>
                                        <p:tgtEl>
                                          <p:spTgt spid="10"/>
                                        </p:tgtEl>
                                        <p:attrNameLst>
                                          <p:attrName>r</p:attrName>
                                        </p:attrNameLst>
                                      </p:cBhvr>
                                    </p:animRot>
                                    <p:animRot by="-240000">
                                      <p:cBhvr>
                                        <p:cTn id="29" dur="400" fill="hold">
                                          <p:stCondLst>
                                            <p:cond delay="400"/>
                                          </p:stCondLst>
                                        </p:cTn>
                                        <p:tgtEl>
                                          <p:spTgt spid="10"/>
                                        </p:tgtEl>
                                        <p:attrNameLst>
                                          <p:attrName>r</p:attrName>
                                        </p:attrNameLst>
                                      </p:cBhvr>
                                    </p:animRot>
                                    <p:animRot by="240000">
                                      <p:cBhvr>
                                        <p:cTn id="30" dur="400" fill="hold">
                                          <p:stCondLst>
                                            <p:cond delay="800"/>
                                          </p:stCondLst>
                                        </p:cTn>
                                        <p:tgtEl>
                                          <p:spTgt spid="10"/>
                                        </p:tgtEl>
                                        <p:attrNameLst>
                                          <p:attrName>r</p:attrName>
                                        </p:attrNameLst>
                                      </p:cBhvr>
                                    </p:animRot>
                                    <p:animRot by="-240000">
                                      <p:cBhvr>
                                        <p:cTn id="31" dur="400" fill="hold">
                                          <p:stCondLst>
                                            <p:cond delay="1200"/>
                                          </p:stCondLst>
                                        </p:cTn>
                                        <p:tgtEl>
                                          <p:spTgt spid="10"/>
                                        </p:tgtEl>
                                        <p:attrNameLst>
                                          <p:attrName>r</p:attrName>
                                        </p:attrNameLst>
                                      </p:cBhvr>
                                    </p:animRot>
                                    <p:animRot by="120000">
                                      <p:cBhvr>
                                        <p:cTn id="32" dur="400" fill="hold">
                                          <p:stCondLst>
                                            <p:cond delay="1600"/>
                                          </p:stCondLst>
                                        </p:cTn>
                                        <p:tgtEl>
                                          <p:spTgt spid="10"/>
                                        </p:tgtEl>
                                        <p:attrNameLst>
                                          <p:attrName>r</p:attrName>
                                        </p:attrNameLst>
                                      </p:cBhvr>
                                    </p:animRo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descr="스크린샷, 거리, 주차이(가) 표시된 사진&#10;&#10;자동 생성된 설명">
            <a:extLst>
              <a:ext uri="{FF2B5EF4-FFF2-40B4-BE49-F238E27FC236}">
                <a16:creationId xmlns:a16="http://schemas.microsoft.com/office/drawing/2014/main" xmlns="" id="{8F854F0E-507E-4593-B73A-3F9E718057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2116"/>
            <a:ext cx="1781011" cy="3166242"/>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환경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2862322"/>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환경 설정</a:t>
            </a:r>
            <a:r>
              <a:rPr lang="ko-KR" altLang="en-US" spc="-150" dirty="0">
                <a:solidFill>
                  <a:schemeClr val="tx1">
                    <a:lumMod val="85000"/>
                    <a:lumOff val="15000"/>
                  </a:schemeClr>
                </a:solidFill>
                <a:latin typeface="맑은 고딕" panose="020B0503020000020004" pitchFamily="50" charset="-127"/>
              </a:rPr>
              <a:t>에서는 배경음악</a:t>
            </a:r>
            <a:r>
              <a:rPr lang="en-US" altLang="ko-KR" spc="-150" dirty="0">
                <a:solidFill>
                  <a:schemeClr val="tx1">
                    <a:lumMod val="85000"/>
                    <a:lumOff val="15000"/>
                  </a:schemeClr>
                </a:solidFill>
                <a:latin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rPr>
              <a:t>효과음</a:t>
            </a:r>
            <a:r>
              <a:rPr lang="en-US" altLang="ko-KR" spc="-150" dirty="0">
                <a:solidFill>
                  <a:schemeClr val="tx1">
                    <a:lumMod val="85000"/>
                    <a:lumOff val="15000"/>
                  </a:schemeClr>
                </a:solidFill>
                <a:latin typeface="맑은 고딕" panose="020B0503020000020004" pitchFamily="50" charset="-127"/>
              </a:rPr>
              <a:t>,</a:t>
            </a:r>
          </a:p>
          <a:p>
            <a:r>
              <a:rPr lang="ko-KR" altLang="en-US" spc="-150" dirty="0">
                <a:solidFill>
                  <a:schemeClr val="tx1">
                    <a:lumMod val="85000"/>
                    <a:lumOff val="15000"/>
                  </a:schemeClr>
                </a:solidFill>
                <a:latin typeface="맑은 고딕" panose="020B0503020000020004" pitchFamily="50" charset="-127"/>
              </a:rPr>
              <a:t>진동 등을 스위치 방식으로 끄거나 켤 수 있음</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이외에도 </a:t>
            </a:r>
            <a:r>
              <a:rPr lang="ko-KR" altLang="en-US" b="1" spc="-150" dirty="0">
                <a:solidFill>
                  <a:schemeClr val="tx1">
                    <a:lumMod val="85000"/>
                    <a:lumOff val="15000"/>
                  </a:schemeClr>
                </a:solidFill>
                <a:latin typeface="맑은 고딕" panose="020B0503020000020004" pitchFamily="50" charset="-127"/>
              </a:rPr>
              <a:t>조작법</a:t>
            </a:r>
            <a:r>
              <a:rPr lang="en-US" altLang="ko-KR" b="1"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설정</a:t>
            </a:r>
            <a:r>
              <a:rPr lang="en-US" altLang="ko-KR"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언어 설정</a:t>
            </a:r>
            <a:endParaRPr lang="en-US" altLang="ko-KR" b="1"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등을 통해 사용자가 원하는 조작 방식과 언어로 진행할 수 있음</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각각의 </a:t>
            </a:r>
            <a:r>
              <a:rPr lang="ko-KR" altLang="en-US" b="1" spc="-150" dirty="0">
                <a:solidFill>
                  <a:schemeClr val="tx1">
                    <a:lumMod val="85000"/>
                    <a:lumOff val="15000"/>
                  </a:schemeClr>
                </a:solidFill>
                <a:latin typeface="맑은 고딕" panose="020B0503020000020004" pitchFamily="50" charset="-127"/>
              </a:rPr>
              <a:t>환경 설정 값</a:t>
            </a:r>
            <a:r>
              <a:rPr lang="ko-KR" altLang="en-US" spc="-150" dirty="0">
                <a:solidFill>
                  <a:schemeClr val="tx1">
                    <a:lumMod val="85000"/>
                    <a:lumOff val="15000"/>
                  </a:schemeClr>
                </a:solidFill>
                <a:latin typeface="맑은 고딕" panose="020B0503020000020004" pitchFamily="50" charset="-127"/>
              </a:rPr>
              <a:t>은 데이터베이스에 </a:t>
            </a:r>
            <a:r>
              <a:rPr lang="ko-KR" altLang="en-US" b="1" spc="-150" dirty="0">
                <a:solidFill>
                  <a:schemeClr val="tx1">
                    <a:lumMod val="85000"/>
                    <a:lumOff val="15000"/>
                  </a:schemeClr>
                </a:solidFill>
                <a:latin typeface="맑은 고딕" panose="020B0503020000020004" pitchFamily="50" charset="-127"/>
              </a:rPr>
              <a:t>저장</a:t>
            </a:r>
            <a:r>
              <a:rPr lang="ko-KR" altLang="en-US" spc="-150" dirty="0">
                <a:solidFill>
                  <a:schemeClr val="tx1">
                    <a:lumMod val="85000"/>
                    <a:lumOff val="15000"/>
                  </a:schemeClr>
                </a:solidFill>
                <a:latin typeface="맑은 고딕" panose="020B0503020000020004" pitchFamily="50" charset="-127"/>
              </a:rPr>
              <a:t>되어 있어 계속 유지됨</a:t>
            </a:r>
            <a:endParaRPr lang="en-US" altLang="ko-KR" spc="-150" dirty="0">
              <a:solidFill>
                <a:schemeClr val="tx1">
                  <a:lumMod val="85000"/>
                  <a:lumOff val="15000"/>
                </a:schemeClr>
              </a:solidFill>
              <a:latin typeface="맑은 고딕" panose="020B0503020000020004" pitchFamily="50" charset="-127"/>
            </a:endParaRPr>
          </a:p>
        </p:txBody>
      </p:sp>
      <p:pic>
        <p:nvPicPr>
          <p:cNvPr id="21" name="그림 20" descr="스크린샷, 그리기이(가) 표시된 사진&#10;&#10;자동 생성된 설명">
            <a:extLst>
              <a:ext uri="{FF2B5EF4-FFF2-40B4-BE49-F238E27FC236}">
                <a16:creationId xmlns:a16="http://schemas.microsoft.com/office/drawing/2014/main" xmlns="" id="{2E0BCCAC-FF74-4FCA-8FCF-05293C70B1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610" y="1300849"/>
            <a:ext cx="1779821" cy="3164126"/>
          </a:xfrm>
          <a:prstGeom prst="rect">
            <a:avLst/>
          </a:prstGeom>
        </p:spPr>
      </p:pic>
      <p:pic>
        <p:nvPicPr>
          <p:cNvPr id="10" name="그래픽 9" descr="오른쪽을 가리키는 검지 ">
            <a:extLst>
              <a:ext uri="{FF2B5EF4-FFF2-40B4-BE49-F238E27FC236}">
                <a16:creationId xmlns:a16="http://schemas.microsoft.com/office/drawing/2014/main" xmlns="" id="{AD2FE20A-F01F-4105-9F2B-E32F874A1A0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476576" y="3327834"/>
            <a:ext cx="914400" cy="914400"/>
          </a:xfrm>
          <a:prstGeom prst="rect">
            <a:avLst/>
          </a:prstGeom>
        </p:spPr>
      </p:pic>
    </p:spTree>
    <p:extLst>
      <p:ext uri="{BB962C8B-B14F-4D97-AF65-F5344CB8AC3E}">
        <p14:creationId xmlns:p14="http://schemas.microsoft.com/office/powerpoint/2010/main" val="16221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200" fill="hold">
                                          <p:stCondLst>
                                            <p:cond delay="0"/>
                                          </p:stCondLst>
                                        </p:cTn>
                                        <p:tgtEl>
                                          <p:spTgt spid="10"/>
                                        </p:tgtEl>
                                        <p:attrNameLst>
                                          <p:attrName>r</p:attrName>
                                        </p:attrNameLst>
                                      </p:cBhvr>
                                    </p:animRot>
                                    <p:animRot by="-240000">
                                      <p:cBhvr>
                                        <p:cTn id="29" dur="400" fill="hold">
                                          <p:stCondLst>
                                            <p:cond delay="400"/>
                                          </p:stCondLst>
                                        </p:cTn>
                                        <p:tgtEl>
                                          <p:spTgt spid="10"/>
                                        </p:tgtEl>
                                        <p:attrNameLst>
                                          <p:attrName>r</p:attrName>
                                        </p:attrNameLst>
                                      </p:cBhvr>
                                    </p:animRot>
                                    <p:animRot by="240000">
                                      <p:cBhvr>
                                        <p:cTn id="30" dur="400" fill="hold">
                                          <p:stCondLst>
                                            <p:cond delay="800"/>
                                          </p:stCondLst>
                                        </p:cTn>
                                        <p:tgtEl>
                                          <p:spTgt spid="10"/>
                                        </p:tgtEl>
                                        <p:attrNameLst>
                                          <p:attrName>r</p:attrName>
                                        </p:attrNameLst>
                                      </p:cBhvr>
                                    </p:animRot>
                                    <p:animRot by="-240000">
                                      <p:cBhvr>
                                        <p:cTn id="31" dur="400" fill="hold">
                                          <p:stCondLst>
                                            <p:cond delay="1200"/>
                                          </p:stCondLst>
                                        </p:cTn>
                                        <p:tgtEl>
                                          <p:spTgt spid="10"/>
                                        </p:tgtEl>
                                        <p:attrNameLst>
                                          <p:attrName>r</p:attrName>
                                        </p:attrNameLst>
                                      </p:cBhvr>
                                    </p:animRot>
                                    <p:animRot by="120000">
                                      <p:cBhvr>
                                        <p:cTn id="32" dur="400" fill="hold">
                                          <p:stCondLst>
                                            <p:cond delay="1600"/>
                                          </p:stCondLst>
                                        </p:cTn>
                                        <p:tgtEl>
                                          <p:spTgt spid="10"/>
                                        </p:tgtEl>
                                        <p:attrNameLst>
                                          <p:attrName>r</p:attrName>
                                        </p:attrNameLst>
                                      </p:cBhvr>
                                    </p:animRot>
                                  </p:childTnLst>
                                </p:cTn>
                              </p:par>
                              <p:par>
                                <p:cTn id="33" presetID="10" presetClass="entr" presetSubtype="0" fill="hold"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fade">
                                      <p:cBhvr>
                                        <p:cTn id="38" dur="500"/>
                                        <p:tgtEl>
                                          <p:spTgt spid="13">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Effect transition="in" filter="fade">
                                      <p:cBhvr>
                                        <p:cTn id="43" dur="500"/>
                                        <p:tgtEl>
                                          <p:spTgt spid="13">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xEl>
                                              <p:pRg st="4" end="4"/>
                                            </p:txEl>
                                          </p:spTgt>
                                        </p:tgtEl>
                                        <p:attrNameLst>
                                          <p:attrName>style.visibility</p:attrName>
                                        </p:attrNameLst>
                                      </p:cBhvr>
                                      <p:to>
                                        <p:strVal val="visible"/>
                                      </p:to>
                                    </p:set>
                                    <p:animEffect transition="in" filter="fade">
                                      <p:cBhvr>
                                        <p:cTn id="46" dur="500"/>
                                        <p:tgtEl>
                                          <p:spTgt spid="1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
                                            <p:txEl>
                                              <p:pRg st="6" end="6"/>
                                            </p:txEl>
                                          </p:spTgt>
                                        </p:tgtEl>
                                        <p:attrNameLst>
                                          <p:attrName>style.visibility</p:attrName>
                                        </p:attrNameLst>
                                      </p:cBhvr>
                                      <p:to>
                                        <p:strVal val="visible"/>
                                      </p:to>
                                    </p:set>
                                    <p:animEffect transition="in" filter="fade">
                                      <p:cBhvr>
                                        <p:cTn id="51"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descr="스크린샷, 그리기이(가) 표시된 사진&#10;&#10;자동 생성된 설명">
            <a:extLst>
              <a:ext uri="{FF2B5EF4-FFF2-40B4-BE49-F238E27FC236}">
                <a16:creationId xmlns:a16="http://schemas.microsoft.com/office/drawing/2014/main" xmlns="" id="{76851994-EE2F-4424-AEE4-BC4B96932BF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9552" y="1300849"/>
            <a:ext cx="1779821" cy="3164126"/>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환경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923330"/>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조작법 </a:t>
            </a:r>
            <a:r>
              <a:rPr lang="ko-KR" altLang="en-US" spc="-150" dirty="0">
                <a:solidFill>
                  <a:schemeClr val="tx1">
                    <a:lumMod val="85000"/>
                    <a:lumOff val="15000"/>
                  </a:schemeClr>
                </a:solidFill>
                <a:latin typeface="맑은 고딕" panose="020B0503020000020004" pitchFamily="50" charset="-127"/>
              </a:rPr>
              <a:t>버튼을 누르면 뱀 이동방향을</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드래그</a:t>
            </a:r>
            <a:r>
              <a:rPr lang="en-US" altLang="ko-KR" spc="-150" dirty="0">
                <a:solidFill>
                  <a:schemeClr val="tx1">
                    <a:lumMod val="85000"/>
                    <a:lumOff val="15000"/>
                  </a:schemeClr>
                </a:solidFill>
                <a:latin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rPr>
              <a:t>방식과</a:t>
            </a:r>
            <a:r>
              <a:rPr lang="en-US" altLang="ko-KR" spc="-150" dirty="0">
                <a:solidFill>
                  <a:schemeClr val="tx1">
                    <a:lumMod val="85000"/>
                    <a:lumOff val="15000"/>
                  </a:schemeClr>
                </a:solidFill>
                <a:latin typeface="맑은 고딕" panose="020B0503020000020004" pitchFamily="50" charset="-127"/>
              </a:rPr>
              <a:t> </a:t>
            </a:r>
            <a:r>
              <a:rPr lang="ko-KR" altLang="en-US" spc="-150" dirty="0">
                <a:solidFill>
                  <a:schemeClr val="tx1">
                    <a:lumMod val="85000"/>
                    <a:lumOff val="15000"/>
                  </a:schemeClr>
                </a:solidFill>
                <a:latin typeface="맑은 고딕" panose="020B0503020000020004" pitchFamily="50" charset="-127"/>
              </a:rPr>
              <a:t>기울기 방식으로 설정할 수 있음</a:t>
            </a:r>
            <a:endParaRPr lang="en-US" altLang="ko-KR" spc="-150" dirty="0">
              <a:solidFill>
                <a:schemeClr val="tx1">
                  <a:lumMod val="85000"/>
                  <a:lumOff val="15000"/>
                </a:schemeClr>
              </a:solidFill>
              <a:latin typeface="맑은 고딕" panose="020B0503020000020004" pitchFamily="50" charset="-127"/>
            </a:endParaRPr>
          </a:p>
        </p:txBody>
      </p:sp>
      <p:pic>
        <p:nvPicPr>
          <p:cNvPr id="16" name="그림 15" descr="스크린샷, 모니터, 주차이(가) 표시된 사진&#10;&#10;자동 생성된 설명">
            <a:extLst>
              <a:ext uri="{FF2B5EF4-FFF2-40B4-BE49-F238E27FC236}">
                <a16:creationId xmlns:a16="http://schemas.microsoft.com/office/drawing/2014/main" xmlns="" id="{5C6E958B-C23B-4BC2-81E0-317061DF1B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609" y="1300849"/>
            <a:ext cx="1779822" cy="3164128"/>
          </a:xfrm>
          <a:prstGeom prst="rect">
            <a:avLst/>
          </a:prstGeom>
        </p:spPr>
      </p:pic>
      <p:pic>
        <p:nvPicPr>
          <p:cNvPr id="10" name="그래픽 9" descr="오른쪽을 가리키는 검지 ">
            <a:extLst>
              <a:ext uri="{FF2B5EF4-FFF2-40B4-BE49-F238E27FC236}">
                <a16:creationId xmlns:a16="http://schemas.microsoft.com/office/drawing/2014/main" xmlns="" id="{791AB820-5B13-4ED4-96C3-E8D517C24E0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475980" y="2731619"/>
            <a:ext cx="914400" cy="914400"/>
          </a:xfrm>
          <a:prstGeom prst="rect">
            <a:avLst/>
          </a:prstGeom>
        </p:spPr>
      </p:pic>
    </p:spTree>
    <p:extLst>
      <p:ext uri="{BB962C8B-B14F-4D97-AF65-F5344CB8AC3E}">
        <p14:creationId xmlns:p14="http://schemas.microsoft.com/office/powerpoint/2010/main" val="131290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2" presetClass="emph" presetSubtype="0" repeatCount="indefinite" fill="hold" nodeType="withEffect">
                                  <p:stCondLst>
                                    <p:cond delay="0"/>
                                  </p:stCondLst>
                                  <p:endCondLst>
                                    <p:cond evt="onNext" delay="0">
                                      <p:tgtEl>
                                        <p:sldTgt/>
                                      </p:tgtEl>
                                    </p:cond>
                                  </p:endCondLst>
                                  <p:childTnLst>
                                    <p:animRot by="120000">
                                      <p:cBhvr>
                                        <p:cTn id="23" dur="200" fill="hold">
                                          <p:stCondLst>
                                            <p:cond delay="0"/>
                                          </p:stCondLst>
                                        </p:cTn>
                                        <p:tgtEl>
                                          <p:spTgt spid="10"/>
                                        </p:tgtEl>
                                        <p:attrNameLst>
                                          <p:attrName>r</p:attrName>
                                        </p:attrNameLst>
                                      </p:cBhvr>
                                    </p:animRot>
                                    <p:animRot by="-240000">
                                      <p:cBhvr>
                                        <p:cTn id="24" dur="400" fill="hold">
                                          <p:stCondLst>
                                            <p:cond delay="400"/>
                                          </p:stCondLst>
                                        </p:cTn>
                                        <p:tgtEl>
                                          <p:spTgt spid="10"/>
                                        </p:tgtEl>
                                        <p:attrNameLst>
                                          <p:attrName>r</p:attrName>
                                        </p:attrNameLst>
                                      </p:cBhvr>
                                    </p:animRot>
                                    <p:animRot by="240000">
                                      <p:cBhvr>
                                        <p:cTn id="25" dur="400" fill="hold">
                                          <p:stCondLst>
                                            <p:cond delay="800"/>
                                          </p:stCondLst>
                                        </p:cTn>
                                        <p:tgtEl>
                                          <p:spTgt spid="10"/>
                                        </p:tgtEl>
                                        <p:attrNameLst>
                                          <p:attrName>r</p:attrName>
                                        </p:attrNameLst>
                                      </p:cBhvr>
                                    </p:animRot>
                                    <p:animRot by="-240000">
                                      <p:cBhvr>
                                        <p:cTn id="26" dur="400" fill="hold">
                                          <p:stCondLst>
                                            <p:cond delay="1200"/>
                                          </p:stCondLst>
                                        </p:cTn>
                                        <p:tgtEl>
                                          <p:spTgt spid="10"/>
                                        </p:tgtEl>
                                        <p:attrNameLst>
                                          <p:attrName>r</p:attrName>
                                        </p:attrNameLst>
                                      </p:cBhvr>
                                    </p:animRot>
                                    <p:animRot by="120000">
                                      <p:cBhvr>
                                        <p:cTn id="27" dur="400" fill="hold">
                                          <p:stCondLst>
                                            <p:cond delay="1600"/>
                                          </p:stCondLst>
                                        </p:cTn>
                                        <p:tgtEl>
                                          <p:spTgt spid="10"/>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fade">
                                      <p:cBhvr>
                                        <p:cTn id="3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그리기이(가) 표시된 사진&#10;&#10;자동 생성된 설명">
            <a:extLst>
              <a:ext uri="{FF2B5EF4-FFF2-40B4-BE49-F238E27FC236}">
                <a16:creationId xmlns:a16="http://schemas.microsoft.com/office/drawing/2014/main" xmlns="" id="{F3F7ECD5-6D86-4647-BCB6-59BE883E0C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741" y="1304231"/>
            <a:ext cx="1779822" cy="3164127"/>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환경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923330"/>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언어 </a:t>
            </a:r>
            <a:r>
              <a:rPr lang="ko-KR" altLang="en-US" spc="-150" dirty="0">
                <a:solidFill>
                  <a:schemeClr val="tx1">
                    <a:lumMod val="85000"/>
                    <a:lumOff val="15000"/>
                  </a:schemeClr>
                </a:solidFill>
                <a:latin typeface="맑은 고딕" panose="020B0503020000020004" pitchFamily="50" charset="-127"/>
              </a:rPr>
              <a:t>버튼을 누르면 앱 내 텍스트를</a:t>
            </a:r>
            <a:endParaRPr lang="en-US" altLang="ko-KR" spc="-150" dirty="0">
              <a:solidFill>
                <a:schemeClr val="tx1">
                  <a:lumMod val="85000"/>
                  <a:lumOff val="15000"/>
                </a:schemeClr>
              </a:solidFill>
              <a:latin typeface="맑은 고딕" panose="020B0503020000020004" pitchFamily="50" charset="-127"/>
            </a:endParaRPr>
          </a:p>
          <a:p>
            <a:r>
              <a:rPr lang="ko-KR" altLang="en-US" b="1" spc="-150" dirty="0">
                <a:solidFill>
                  <a:schemeClr val="tx1">
                    <a:lumMod val="85000"/>
                    <a:lumOff val="15000"/>
                  </a:schemeClr>
                </a:solidFill>
                <a:latin typeface="맑은 고딕" panose="020B0503020000020004" pitchFamily="50" charset="-127"/>
              </a:rPr>
              <a:t>영어</a:t>
            </a:r>
            <a:r>
              <a:rPr lang="en-US" altLang="ko-KR"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한국어</a:t>
            </a:r>
            <a:r>
              <a:rPr lang="en-US" altLang="ko-KR" spc="-150" dirty="0">
                <a:solidFill>
                  <a:schemeClr val="tx1">
                    <a:lumMod val="85000"/>
                    <a:lumOff val="15000"/>
                  </a:schemeClr>
                </a:solidFill>
                <a:latin typeface="맑은 고딕" panose="020B0503020000020004" pitchFamily="50" charset="-127"/>
              </a:rPr>
              <a:t>, </a:t>
            </a:r>
            <a:r>
              <a:rPr lang="ko-KR" altLang="en-US" b="1" spc="-150" dirty="0">
                <a:solidFill>
                  <a:schemeClr val="tx1">
                    <a:lumMod val="85000"/>
                    <a:lumOff val="15000"/>
                  </a:schemeClr>
                </a:solidFill>
                <a:latin typeface="맑은 고딕" panose="020B0503020000020004" pitchFamily="50" charset="-127"/>
              </a:rPr>
              <a:t>일본어</a:t>
            </a:r>
            <a:r>
              <a:rPr lang="ko-KR" altLang="en-US" spc="-150" dirty="0">
                <a:solidFill>
                  <a:schemeClr val="tx1">
                    <a:lumMod val="85000"/>
                    <a:lumOff val="15000"/>
                  </a:schemeClr>
                </a:solidFill>
                <a:latin typeface="맑은 고딕" panose="020B0503020000020004" pitchFamily="50" charset="-127"/>
              </a:rPr>
              <a:t>로 각각 설정할</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수 있음</a:t>
            </a:r>
            <a:endParaRPr lang="en-US" altLang="ko-KR" spc="-150" dirty="0">
              <a:solidFill>
                <a:schemeClr val="tx1">
                  <a:lumMod val="85000"/>
                  <a:lumOff val="15000"/>
                </a:schemeClr>
              </a:solidFill>
              <a:latin typeface="맑은 고딕" panose="020B0503020000020004" pitchFamily="50" charset="-127"/>
            </a:endParaRPr>
          </a:p>
        </p:txBody>
      </p:sp>
      <p:pic>
        <p:nvPicPr>
          <p:cNvPr id="19" name="그림 18" descr="스크린샷, 모니터이(가) 표시된 사진&#10;&#10;자동 생성된 설명">
            <a:extLst>
              <a:ext uri="{FF2B5EF4-FFF2-40B4-BE49-F238E27FC236}">
                <a16:creationId xmlns:a16="http://schemas.microsoft.com/office/drawing/2014/main" xmlns="" id="{F33850CC-1EAA-4A5A-99ED-C8A8D2818B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7607" y="1300849"/>
            <a:ext cx="1779823" cy="3164125"/>
          </a:xfrm>
          <a:prstGeom prst="rect">
            <a:avLst/>
          </a:prstGeom>
        </p:spPr>
      </p:pic>
      <p:pic>
        <p:nvPicPr>
          <p:cNvPr id="27" name="그림 26" descr="스크린샷, 그리기이(가) 표시된 사진&#10;&#10;자동 생성된 설명">
            <a:extLst>
              <a:ext uri="{FF2B5EF4-FFF2-40B4-BE49-F238E27FC236}">
                <a16:creationId xmlns:a16="http://schemas.microsoft.com/office/drawing/2014/main" xmlns="" id="{ED774392-07DF-4222-9A8E-B418CED77C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6993" y="2424128"/>
            <a:ext cx="1147975" cy="2040845"/>
          </a:xfrm>
          <a:prstGeom prst="rect">
            <a:avLst/>
          </a:prstGeom>
        </p:spPr>
      </p:pic>
      <p:pic>
        <p:nvPicPr>
          <p:cNvPr id="28" name="그림 27" descr="스크린샷, 그리기이(가) 표시된 사진&#10;&#10;자동 생성된 설명">
            <a:extLst>
              <a:ext uri="{FF2B5EF4-FFF2-40B4-BE49-F238E27FC236}">
                <a16:creationId xmlns:a16="http://schemas.microsoft.com/office/drawing/2014/main" xmlns="" id="{8A2A18B0-1732-4D40-BEEE-EA5AC0605E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13648" y="2424127"/>
            <a:ext cx="1147975" cy="2040845"/>
          </a:xfrm>
          <a:prstGeom prst="rect">
            <a:avLst/>
          </a:prstGeom>
        </p:spPr>
      </p:pic>
      <p:sp>
        <p:nvSpPr>
          <p:cNvPr id="29" name="직사각형 28">
            <a:extLst>
              <a:ext uri="{FF2B5EF4-FFF2-40B4-BE49-F238E27FC236}">
                <a16:creationId xmlns:a16="http://schemas.microsoft.com/office/drawing/2014/main" xmlns="" id="{64C21080-3CB5-4085-A408-6ACAF7E50227}"/>
              </a:ext>
            </a:extLst>
          </p:cNvPr>
          <p:cNvSpPr/>
          <p:nvPr/>
        </p:nvSpPr>
        <p:spPr>
          <a:xfrm>
            <a:off x="5220072" y="4519243"/>
            <a:ext cx="1639950" cy="307777"/>
          </a:xfrm>
          <a:prstGeom prst="rect">
            <a:avLst/>
          </a:prstGeom>
        </p:spPr>
        <p:txBody>
          <a:bodyPr wrap="square">
            <a:spAutoFit/>
          </a:bodyPr>
          <a:lstStyle/>
          <a:p>
            <a:pPr algn="ctr"/>
            <a:r>
              <a:rPr lang="ko-KR" altLang="en-US" sz="1400" b="1" spc="-150" dirty="0">
                <a:solidFill>
                  <a:schemeClr val="tx1">
                    <a:lumMod val="85000"/>
                    <a:lumOff val="15000"/>
                  </a:schemeClr>
                </a:solidFill>
                <a:latin typeface="맑은 고딕" panose="020B0503020000020004" pitchFamily="50" charset="-127"/>
              </a:rPr>
              <a:t>영어</a:t>
            </a:r>
            <a:endParaRPr lang="en-US" altLang="ko-KR" sz="1400" spc="-150" dirty="0">
              <a:solidFill>
                <a:schemeClr val="tx1">
                  <a:lumMod val="85000"/>
                  <a:lumOff val="15000"/>
                </a:schemeClr>
              </a:solidFill>
              <a:latin typeface="맑은 고딕" panose="020B0503020000020004" pitchFamily="50" charset="-127"/>
            </a:endParaRPr>
          </a:p>
        </p:txBody>
      </p:sp>
      <p:sp>
        <p:nvSpPr>
          <p:cNvPr id="30" name="직사각형 29">
            <a:extLst>
              <a:ext uri="{FF2B5EF4-FFF2-40B4-BE49-F238E27FC236}">
                <a16:creationId xmlns:a16="http://schemas.microsoft.com/office/drawing/2014/main" xmlns="" id="{AB67A183-D633-4461-A33C-8803999823BE}"/>
              </a:ext>
            </a:extLst>
          </p:cNvPr>
          <p:cNvSpPr/>
          <p:nvPr/>
        </p:nvSpPr>
        <p:spPr>
          <a:xfrm>
            <a:off x="6749258" y="4532410"/>
            <a:ext cx="1783443" cy="307777"/>
          </a:xfrm>
          <a:prstGeom prst="rect">
            <a:avLst/>
          </a:prstGeom>
        </p:spPr>
        <p:txBody>
          <a:bodyPr wrap="square">
            <a:spAutoFit/>
          </a:bodyPr>
          <a:lstStyle/>
          <a:p>
            <a:pPr algn="ctr"/>
            <a:r>
              <a:rPr lang="ko-KR" altLang="en-US" sz="1400" b="1" spc="-150" dirty="0">
                <a:solidFill>
                  <a:schemeClr val="tx1">
                    <a:lumMod val="85000"/>
                    <a:lumOff val="15000"/>
                  </a:schemeClr>
                </a:solidFill>
                <a:latin typeface="맑은 고딕" panose="020B0503020000020004" pitchFamily="50" charset="-127"/>
              </a:rPr>
              <a:t>일본어</a:t>
            </a:r>
            <a:endParaRPr lang="en-US" altLang="ko-KR" sz="1400" spc="-150" dirty="0">
              <a:solidFill>
                <a:schemeClr val="tx1">
                  <a:lumMod val="85000"/>
                  <a:lumOff val="15000"/>
                </a:schemeClr>
              </a:solidFill>
              <a:latin typeface="맑은 고딕" panose="020B0503020000020004" pitchFamily="50" charset="-127"/>
            </a:endParaRPr>
          </a:p>
        </p:txBody>
      </p:sp>
      <p:pic>
        <p:nvPicPr>
          <p:cNvPr id="14" name="그래픽 13" descr="오른쪽을 가리키는 검지 ">
            <a:extLst>
              <a:ext uri="{FF2B5EF4-FFF2-40B4-BE49-F238E27FC236}">
                <a16:creationId xmlns:a16="http://schemas.microsoft.com/office/drawing/2014/main" xmlns="" id="{B77CC0E9-324A-4F8C-B9E6-DC51D5644FD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rot="13979046">
            <a:off x="1514752" y="2898875"/>
            <a:ext cx="914400" cy="914400"/>
          </a:xfrm>
          <a:prstGeom prst="rect">
            <a:avLst/>
          </a:prstGeom>
        </p:spPr>
      </p:pic>
    </p:spTree>
    <p:extLst>
      <p:ext uri="{BB962C8B-B14F-4D97-AF65-F5344CB8AC3E}">
        <p14:creationId xmlns:p14="http://schemas.microsoft.com/office/powerpoint/2010/main" val="15540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32" presetClass="emph" presetSubtype="0" repeatCount="indefinite" fill="hold" nodeType="withEffect">
                                  <p:stCondLst>
                                    <p:cond delay="0"/>
                                  </p:stCondLst>
                                  <p:endCondLst>
                                    <p:cond evt="onNext" delay="0">
                                      <p:tgtEl>
                                        <p:sldTgt/>
                                      </p:tgtEl>
                                    </p:cond>
                                  </p:endCondLst>
                                  <p:childTnLst>
                                    <p:animRot by="120000">
                                      <p:cBhvr>
                                        <p:cTn id="23" dur="200" fill="hold">
                                          <p:stCondLst>
                                            <p:cond delay="0"/>
                                          </p:stCondLst>
                                        </p:cTn>
                                        <p:tgtEl>
                                          <p:spTgt spid="14"/>
                                        </p:tgtEl>
                                        <p:attrNameLst>
                                          <p:attrName>r</p:attrName>
                                        </p:attrNameLst>
                                      </p:cBhvr>
                                    </p:animRot>
                                    <p:animRot by="-240000">
                                      <p:cBhvr>
                                        <p:cTn id="24" dur="400" fill="hold">
                                          <p:stCondLst>
                                            <p:cond delay="400"/>
                                          </p:stCondLst>
                                        </p:cTn>
                                        <p:tgtEl>
                                          <p:spTgt spid="14"/>
                                        </p:tgtEl>
                                        <p:attrNameLst>
                                          <p:attrName>r</p:attrName>
                                        </p:attrNameLst>
                                      </p:cBhvr>
                                    </p:animRot>
                                    <p:animRot by="240000">
                                      <p:cBhvr>
                                        <p:cTn id="25" dur="400" fill="hold">
                                          <p:stCondLst>
                                            <p:cond delay="800"/>
                                          </p:stCondLst>
                                        </p:cTn>
                                        <p:tgtEl>
                                          <p:spTgt spid="14"/>
                                        </p:tgtEl>
                                        <p:attrNameLst>
                                          <p:attrName>r</p:attrName>
                                        </p:attrNameLst>
                                      </p:cBhvr>
                                    </p:animRot>
                                    <p:animRot by="-240000">
                                      <p:cBhvr>
                                        <p:cTn id="26" dur="400" fill="hold">
                                          <p:stCondLst>
                                            <p:cond delay="1200"/>
                                          </p:stCondLst>
                                        </p:cTn>
                                        <p:tgtEl>
                                          <p:spTgt spid="14"/>
                                        </p:tgtEl>
                                        <p:attrNameLst>
                                          <p:attrName>r</p:attrName>
                                        </p:attrNameLst>
                                      </p:cBhvr>
                                    </p:animRot>
                                    <p:animRot by="120000">
                                      <p:cBhvr>
                                        <p:cTn id="27" dur="400" fill="hold">
                                          <p:stCondLst>
                                            <p:cond delay="1600"/>
                                          </p:stCondLst>
                                        </p:cTn>
                                        <p:tgtEl>
                                          <p:spTgt spid="1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스크린샷, 그리기이(가) 표시된 사진&#10;&#10;자동 생성된 설명">
            <a:extLst>
              <a:ext uri="{FF2B5EF4-FFF2-40B4-BE49-F238E27FC236}">
                <a16:creationId xmlns:a16="http://schemas.microsoft.com/office/drawing/2014/main" xmlns="" id="{F3F7ECD5-6D86-4647-BCB6-59BE883E0C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741" y="1304231"/>
            <a:ext cx="1779822" cy="3164127"/>
          </a:xfrm>
          <a:prstGeom prst="rect">
            <a:avLst/>
          </a:prstGeom>
        </p:spPr>
      </p:pic>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환경 설정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5024171" y="1303656"/>
            <a:ext cx="3580277" cy="1477328"/>
          </a:xfrm>
          <a:prstGeom prst="rect">
            <a:avLst/>
          </a:prstGeom>
          <a:noFill/>
          <a:scene3d>
            <a:camera prst="obliqueTopLeft"/>
            <a:lightRig rig="threePt" dir="t"/>
          </a:scene3d>
        </p:spPr>
        <p:txBody>
          <a:bodyPr wrap="square" rtlCol="0">
            <a:spAutoFit/>
          </a:bodyPr>
          <a:lstStyle/>
          <a:p>
            <a:r>
              <a:rPr lang="ko-KR" altLang="en-US" b="1" spc="-150" dirty="0">
                <a:solidFill>
                  <a:schemeClr val="tx1">
                    <a:lumMod val="85000"/>
                    <a:lumOff val="15000"/>
                  </a:schemeClr>
                </a:solidFill>
                <a:latin typeface="맑은 고딕" panose="020B0503020000020004" pitchFamily="50" charset="-127"/>
              </a:rPr>
              <a:t>제작진 </a:t>
            </a:r>
            <a:r>
              <a:rPr lang="ko-KR" altLang="en-US" spc="-150" dirty="0">
                <a:solidFill>
                  <a:schemeClr val="tx1">
                    <a:lumMod val="85000"/>
                    <a:lumOff val="15000"/>
                  </a:schemeClr>
                </a:solidFill>
                <a:latin typeface="맑은 고딕" panose="020B0503020000020004" pitchFamily="50" charset="-127"/>
              </a:rPr>
              <a:t>버튼을 누르면 개발자 정보가</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포함된 대화상자가 출력됨</a:t>
            </a:r>
            <a:endParaRPr lang="en-US" altLang="ko-KR" spc="-150" dirty="0">
              <a:solidFill>
                <a:schemeClr val="tx1">
                  <a:lumMod val="85000"/>
                  <a:lumOff val="15000"/>
                </a:schemeClr>
              </a:solidFill>
              <a:latin typeface="맑은 고딕" panose="020B0503020000020004" pitchFamily="50" charset="-127"/>
            </a:endParaRPr>
          </a:p>
          <a:p>
            <a:endParaRPr lang="en-US" altLang="ko-KR" spc="-150" dirty="0">
              <a:solidFill>
                <a:schemeClr val="tx1">
                  <a:lumMod val="85000"/>
                  <a:lumOff val="15000"/>
                </a:schemeClr>
              </a:solidFill>
              <a:latin typeface="맑은 고딕" panose="020B0503020000020004" pitchFamily="50" charset="-127"/>
            </a:endParaRPr>
          </a:p>
          <a:p>
            <a:r>
              <a:rPr lang="ko-KR" altLang="en-US" b="1" spc="-150" dirty="0" err="1">
                <a:solidFill>
                  <a:schemeClr val="tx1">
                    <a:lumMod val="85000"/>
                    <a:lumOff val="15000"/>
                  </a:schemeClr>
                </a:solidFill>
                <a:latin typeface="맑은 고딕" panose="020B0503020000020004" pitchFamily="50" charset="-127"/>
              </a:rPr>
              <a:t>뒤로가기</a:t>
            </a:r>
            <a:r>
              <a:rPr lang="ko-KR" altLang="en-US" b="1" spc="-150" dirty="0">
                <a:solidFill>
                  <a:schemeClr val="tx1">
                    <a:lumMod val="85000"/>
                    <a:lumOff val="15000"/>
                  </a:schemeClr>
                </a:solidFill>
                <a:latin typeface="맑은 고딕" panose="020B0503020000020004" pitchFamily="50" charset="-127"/>
              </a:rPr>
              <a:t> 화살표 버튼</a:t>
            </a:r>
            <a:r>
              <a:rPr lang="ko-KR" altLang="en-US" spc="-150" dirty="0">
                <a:solidFill>
                  <a:schemeClr val="tx1">
                    <a:lumMod val="85000"/>
                    <a:lumOff val="15000"/>
                  </a:schemeClr>
                </a:solidFill>
                <a:latin typeface="맑은 고딕" panose="020B0503020000020004" pitchFamily="50" charset="-127"/>
              </a:rPr>
              <a:t>을 클릭하면</a:t>
            </a:r>
            <a:endParaRPr lang="en-US" altLang="ko-KR" spc="-150" dirty="0">
              <a:solidFill>
                <a:schemeClr val="tx1">
                  <a:lumMod val="85000"/>
                  <a:lumOff val="15000"/>
                </a:schemeClr>
              </a:solidFill>
              <a:latin typeface="맑은 고딕" panose="020B0503020000020004" pitchFamily="50" charset="-127"/>
            </a:endParaRPr>
          </a:p>
          <a:p>
            <a:r>
              <a:rPr lang="ko-KR" altLang="en-US" spc="-150" dirty="0">
                <a:solidFill>
                  <a:schemeClr val="tx1">
                    <a:lumMod val="85000"/>
                    <a:lumOff val="15000"/>
                  </a:schemeClr>
                </a:solidFill>
                <a:latin typeface="맑은 고딕" panose="020B0503020000020004" pitchFamily="50" charset="-127"/>
              </a:rPr>
              <a:t>다시 </a:t>
            </a:r>
            <a:r>
              <a:rPr lang="ko-KR" altLang="en-US" b="1" spc="-150" dirty="0">
                <a:solidFill>
                  <a:schemeClr val="tx1">
                    <a:lumMod val="85000"/>
                    <a:lumOff val="15000"/>
                  </a:schemeClr>
                </a:solidFill>
                <a:latin typeface="맑은 고딕" panose="020B0503020000020004" pitchFamily="50" charset="-127"/>
              </a:rPr>
              <a:t>메인 화면</a:t>
            </a:r>
            <a:r>
              <a:rPr lang="ko-KR" altLang="en-US" spc="-150" dirty="0">
                <a:solidFill>
                  <a:schemeClr val="tx1">
                    <a:lumMod val="85000"/>
                    <a:lumOff val="15000"/>
                  </a:schemeClr>
                </a:solidFill>
                <a:latin typeface="맑은 고딕" panose="020B0503020000020004" pitchFamily="50" charset="-127"/>
              </a:rPr>
              <a:t>으로 돌아갈 수 있음</a:t>
            </a:r>
            <a:r>
              <a:rPr lang="ko-KR" altLang="en-US" b="1" spc="-150" dirty="0">
                <a:solidFill>
                  <a:schemeClr val="tx1">
                    <a:lumMod val="85000"/>
                    <a:lumOff val="15000"/>
                  </a:schemeClr>
                </a:solidFill>
                <a:latin typeface="맑은 고딕" panose="020B0503020000020004" pitchFamily="50" charset="-127"/>
              </a:rPr>
              <a:t> </a:t>
            </a:r>
            <a:endParaRPr lang="en-US" altLang="ko-KR" spc="-150" dirty="0">
              <a:solidFill>
                <a:schemeClr val="tx1">
                  <a:lumMod val="85000"/>
                  <a:lumOff val="15000"/>
                </a:schemeClr>
              </a:solidFill>
              <a:latin typeface="맑은 고딕" panose="020B0503020000020004" pitchFamily="50" charset="-127"/>
            </a:endParaRPr>
          </a:p>
        </p:txBody>
      </p:sp>
      <p:pic>
        <p:nvPicPr>
          <p:cNvPr id="16" name="그림 15" descr="스크린샷, 모니터이(가) 표시된 사진&#10;&#10;자동 생성된 설명">
            <a:extLst>
              <a:ext uri="{FF2B5EF4-FFF2-40B4-BE49-F238E27FC236}">
                <a16:creationId xmlns:a16="http://schemas.microsoft.com/office/drawing/2014/main" xmlns="" id="{A35FFA10-963F-4552-A0E6-25B51288B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8512" y="1300849"/>
            <a:ext cx="1779816" cy="3164117"/>
          </a:xfrm>
          <a:prstGeom prst="rect">
            <a:avLst/>
          </a:prstGeom>
        </p:spPr>
      </p:pic>
      <p:pic>
        <p:nvPicPr>
          <p:cNvPr id="10" name="그래픽 9" descr="오른쪽을 가리키는 검지 ">
            <a:extLst>
              <a:ext uri="{FF2B5EF4-FFF2-40B4-BE49-F238E27FC236}">
                <a16:creationId xmlns:a16="http://schemas.microsoft.com/office/drawing/2014/main" xmlns="" id="{3A6FBA9F-121A-4AAE-BB66-C3A81B5364E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13979046">
            <a:off x="1514751" y="3186909"/>
            <a:ext cx="914400" cy="914400"/>
          </a:xfrm>
          <a:prstGeom prst="rect">
            <a:avLst/>
          </a:prstGeom>
        </p:spPr>
      </p:pic>
    </p:spTree>
    <p:extLst>
      <p:ext uri="{BB962C8B-B14F-4D97-AF65-F5344CB8AC3E}">
        <p14:creationId xmlns:p14="http://schemas.microsoft.com/office/powerpoint/2010/main" val="267337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32" presetClass="emph" presetSubtype="0" repeatCount="indefinite" fill="hold" nodeType="withEffect">
                                  <p:stCondLst>
                                    <p:cond delay="0"/>
                                  </p:stCondLst>
                                  <p:endCondLst>
                                    <p:cond evt="onNext" delay="0">
                                      <p:tgtEl>
                                        <p:sldTgt/>
                                      </p:tgtEl>
                                    </p:cond>
                                  </p:endCondLst>
                                  <p:childTnLst>
                                    <p:animRot by="120000">
                                      <p:cBhvr>
                                        <p:cTn id="28" dur="200" fill="hold">
                                          <p:stCondLst>
                                            <p:cond delay="0"/>
                                          </p:stCondLst>
                                        </p:cTn>
                                        <p:tgtEl>
                                          <p:spTgt spid="10"/>
                                        </p:tgtEl>
                                        <p:attrNameLst>
                                          <p:attrName>r</p:attrName>
                                        </p:attrNameLst>
                                      </p:cBhvr>
                                    </p:animRot>
                                    <p:animRot by="-240000">
                                      <p:cBhvr>
                                        <p:cTn id="29" dur="400" fill="hold">
                                          <p:stCondLst>
                                            <p:cond delay="400"/>
                                          </p:stCondLst>
                                        </p:cTn>
                                        <p:tgtEl>
                                          <p:spTgt spid="10"/>
                                        </p:tgtEl>
                                        <p:attrNameLst>
                                          <p:attrName>r</p:attrName>
                                        </p:attrNameLst>
                                      </p:cBhvr>
                                    </p:animRot>
                                    <p:animRot by="240000">
                                      <p:cBhvr>
                                        <p:cTn id="30" dur="400" fill="hold">
                                          <p:stCondLst>
                                            <p:cond delay="800"/>
                                          </p:stCondLst>
                                        </p:cTn>
                                        <p:tgtEl>
                                          <p:spTgt spid="10"/>
                                        </p:tgtEl>
                                        <p:attrNameLst>
                                          <p:attrName>r</p:attrName>
                                        </p:attrNameLst>
                                      </p:cBhvr>
                                    </p:animRot>
                                    <p:animRot by="-240000">
                                      <p:cBhvr>
                                        <p:cTn id="31" dur="400" fill="hold">
                                          <p:stCondLst>
                                            <p:cond delay="1200"/>
                                          </p:stCondLst>
                                        </p:cTn>
                                        <p:tgtEl>
                                          <p:spTgt spid="10"/>
                                        </p:tgtEl>
                                        <p:attrNameLst>
                                          <p:attrName>r</p:attrName>
                                        </p:attrNameLst>
                                      </p:cBhvr>
                                    </p:animRot>
                                    <p:animRot by="120000">
                                      <p:cBhvr>
                                        <p:cTn id="32" dur="400" fill="hold">
                                          <p:stCondLst>
                                            <p:cond delay="1600"/>
                                          </p:stCondLst>
                                        </p:cTn>
                                        <p:tgtEl>
                                          <p:spTgt spid="10"/>
                                        </p:tgtEl>
                                        <p:attrNameLst>
                                          <p:attrName>r</p:attrName>
                                        </p:attrNameLst>
                                      </p:cBhvr>
                                    </p:animRot>
                                  </p:childTnLst>
                                </p:cTn>
                              </p:par>
                              <p:par>
                                <p:cTn id="33" presetID="10" presetClass="entr" presetSubtype="0" fill="hold"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animEffect transition="in" filter="fade">
                                      <p:cBhvr>
                                        <p:cTn id="35" dur="500"/>
                                        <p:tgtEl>
                                          <p:spTgt spid="13">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xEl>
                                              <p:pRg st="1" end="1"/>
                                            </p:txEl>
                                          </p:spTgt>
                                        </p:tgtEl>
                                        <p:attrNameLst>
                                          <p:attrName>style.visibility</p:attrName>
                                        </p:attrNameLst>
                                      </p:cBhvr>
                                      <p:to>
                                        <p:strVal val="visible"/>
                                      </p:to>
                                    </p:set>
                                    <p:animEffect transition="in" filter="fade">
                                      <p:cBhvr>
                                        <p:cTn id="38" dur="500"/>
                                        <p:tgtEl>
                                          <p:spTgt spid="13">
                                            <p:txEl>
                                              <p:pRg st="1" end="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xEl>
                                              <p:pRg st="3" end="3"/>
                                            </p:txEl>
                                          </p:spTgt>
                                        </p:tgtEl>
                                        <p:attrNameLst>
                                          <p:attrName>style.visibility</p:attrName>
                                        </p:attrNameLst>
                                      </p:cBhvr>
                                      <p:to>
                                        <p:strVal val="visible"/>
                                      </p:to>
                                    </p:set>
                                    <p:animEffect transition="in" filter="fade">
                                      <p:cBhvr>
                                        <p:cTn id="41" dur="500"/>
                                        <p:tgtEl>
                                          <p:spTgt spid="13">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13">
                                            <p:txEl>
                                              <p:pRg st="4" end="4"/>
                                            </p:txEl>
                                          </p:spTgt>
                                        </p:tgtEl>
                                        <p:attrNameLst>
                                          <p:attrName>style.visibility</p:attrName>
                                        </p:attrNameLst>
                                      </p:cBhvr>
                                      <p:to>
                                        <p:strVal val="visible"/>
                                      </p:to>
                                    </p:set>
                                    <p:animEffect transition="in" filter="fade">
                                      <p:cBhvr>
                                        <p:cTn id="44"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기능 구현 목록 </a:t>
            </a:r>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t>
            </a:r>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rPr>
              <a:t>)</a:t>
            </a: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179512" y="1300758"/>
            <a:ext cx="8712968" cy="3754874"/>
          </a:xfrm>
          <a:prstGeom prst="rect">
            <a:avLst/>
          </a:prstGeom>
          <a:noFill/>
          <a:scene3d>
            <a:camera prst="obliqueTopLeft"/>
            <a:lightRig rig="threePt" dir="t"/>
          </a:scene3d>
        </p:spPr>
        <p:txBody>
          <a:bodyPr wrap="square" numCol="1" rtlCol="0">
            <a:spAutoFit/>
          </a:bodyPr>
          <a:lstStyle/>
          <a:p>
            <a:pPr marL="285750" indent="-285750">
              <a:buFont typeface="Arial" panose="020B0604020202020204" pitchFamily="34" charset="0"/>
              <a:buChar char="•"/>
            </a:pPr>
            <a:r>
              <a:rPr lang="ko-KR" altLang="en-US" sz="1400" b="1" spc="-150" dirty="0" err="1">
                <a:solidFill>
                  <a:schemeClr val="tx1">
                    <a:lumMod val="85000"/>
                    <a:lumOff val="15000"/>
                  </a:schemeClr>
                </a:solidFill>
                <a:latin typeface="맑은 고딕" panose="020B0503020000020004" pitchFamily="50" charset="-127"/>
              </a:rPr>
              <a:t>뒤로가기</a:t>
            </a:r>
            <a:r>
              <a:rPr lang="ko-KR" altLang="en-US" sz="1400" b="1" spc="-150" dirty="0">
                <a:solidFill>
                  <a:schemeClr val="tx1">
                    <a:lumMod val="85000"/>
                    <a:lumOff val="15000"/>
                  </a:schemeClr>
                </a:solidFill>
                <a:latin typeface="맑은 고딕" panose="020B0503020000020004" pitchFamily="50" charset="-127"/>
              </a:rPr>
              <a:t> </a:t>
            </a:r>
            <a:r>
              <a:rPr lang="ko-KR" altLang="en-US" sz="1400" spc="-150" dirty="0">
                <a:solidFill>
                  <a:schemeClr val="tx1">
                    <a:lumMod val="85000"/>
                    <a:lumOff val="15000"/>
                  </a:schemeClr>
                </a:solidFill>
                <a:latin typeface="맑은 고딕" panose="020B0503020000020004" pitchFamily="50" charset="-127"/>
              </a:rPr>
              <a:t>제어를 통한 앱 종료 방지 기능 구현</a:t>
            </a:r>
            <a:endParaRPr lang="en-US" altLang="ko-KR" sz="1400"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블루투스 </a:t>
            </a:r>
            <a:r>
              <a:rPr lang="ko-KR" altLang="en-US" sz="1400" spc="-150" dirty="0">
                <a:solidFill>
                  <a:schemeClr val="tx1">
                    <a:lumMod val="85000"/>
                    <a:lumOff val="15000"/>
                  </a:schemeClr>
                </a:solidFill>
                <a:latin typeface="맑은 고딕" panose="020B0503020000020004" pitchFamily="50" charset="-127"/>
              </a:rPr>
              <a:t>연결 구현</a:t>
            </a:r>
            <a:endParaRPr lang="en-US" altLang="ko-KR" sz="1400"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블루투스 </a:t>
            </a:r>
            <a:r>
              <a:rPr lang="ko-KR" altLang="en-US" sz="1400" b="1" spc="-150" dirty="0">
                <a:solidFill>
                  <a:schemeClr val="tx1">
                    <a:lumMod val="85000"/>
                    <a:lumOff val="15000"/>
                  </a:schemeClr>
                </a:solidFill>
                <a:latin typeface="맑은 고딕" panose="020B0503020000020004" pitchFamily="50" charset="-127"/>
              </a:rPr>
              <a:t>채팅 </a:t>
            </a:r>
            <a:r>
              <a:rPr lang="ko-KR" altLang="en-US" sz="1400" spc="-150" dirty="0">
                <a:solidFill>
                  <a:schemeClr val="tx1">
                    <a:lumMod val="85000"/>
                    <a:lumOff val="15000"/>
                  </a:schemeClr>
                </a:solidFill>
                <a:latin typeface="맑은 고딕" panose="020B0503020000020004" pitchFamily="50" charset="-127"/>
              </a:rPr>
              <a:t>기능 구현</a:t>
            </a:r>
            <a:endParaRPr lang="ko-KR" altLang="en-US" sz="1400" b="1"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블루투스 </a:t>
            </a:r>
            <a:r>
              <a:rPr lang="ko-KR" altLang="en-US" sz="1400" b="1" spc="-150" dirty="0">
                <a:solidFill>
                  <a:schemeClr val="tx1">
                    <a:lumMod val="85000"/>
                    <a:lumOff val="15000"/>
                  </a:schemeClr>
                </a:solidFill>
                <a:latin typeface="맑은 고딕" panose="020B0503020000020004" pitchFamily="50" charset="-127"/>
              </a:rPr>
              <a:t>검색 </a:t>
            </a:r>
            <a:r>
              <a:rPr lang="ko-KR" altLang="en-US" sz="1400" spc="-150" dirty="0">
                <a:solidFill>
                  <a:schemeClr val="tx1">
                    <a:lumMod val="85000"/>
                    <a:lumOff val="15000"/>
                  </a:schemeClr>
                </a:solidFill>
                <a:latin typeface="맑은 고딕" panose="020B0503020000020004" pitchFamily="50" charset="-127"/>
              </a:rPr>
              <a:t>기능 구현</a:t>
            </a:r>
            <a:endParaRPr lang="ko-KR" altLang="en-US" sz="1400" b="1"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블루투스 </a:t>
            </a:r>
            <a:r>
              <a:rPr lang="en-US" altLang="ko-KR" sz="1400" b="1" spc="-150" dirty="0">
                <a:solidFill>
                  <a:schemeClr val="tx1">
                    <a:lumMod val="85000"/>
                    <a:lumOff val="15000"/>
                  </a:schemeClr>
                </a:solidFill>
                <a:latin typeface="맑은 고딕" panose="020B0503020000020004" pitchFamily="50" charset="-127"/>
              </a:rPr>
              <a:t>ON / OFF</a:t>
            </a:r>
            <a:r>
              <a:rPr lang="ko-KR" altLang="en-US" sz="1400" b="1" spc="-150" dirty="0">
                <a:solidFill>
                  <a:schemeClr val="tx1">
                    <a:lumMod val="85000"/>
                    <a:lumOff val="15000"/>
                  </a:schemeClr>
                </a:solidFill>
                <a:latin typeface="맑은 고딕" panose="020B0503020000020004" pitchFamily="50" charset="-127"/>
              </a:rPr>
              <a:t> </a:t>
            </a:r>
            <a:r>
              <a:rPr lang="ko-KR" altLang="en-US" sz="1400" spc="-150" dirty="0">
                <a:solidFill>
                  <a:schemeClr val="tx1">
                    <a:lumMod val="85000"/>
                    <a:lumOff val="15000"/>
                  </a:schemeClr>
                </a:solidFill>
                <a:latin typeface="맑은 고딕" panose="020B0503020000020004" pitchFamily="50" charset="-127"/>
              </a:rPr>
              <a:t>기능 구현</a:t>
            </a:r>
            <a:endParaRPr lang="en-US" altLang="ko-KR" sz="1400" b="1"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spc="-150" dirty="0" err="1">
                <a:solidFill>
                  <a:schemeClr val="tx1">
                    <a:lumMod val="85000"/>
                    <a:lumOff val="15000"/>
                  </a:schemeClr>
                </a:solidFill>
                <a:latin typeface="맑은 고딕" panose="020B0503020000020004" pitchFamily="50" charset="-127"/>
              </a:rPr>
              <a:t>불루투스를</a:t>
            </a:r>
            <a:r>
              <a:rPr lang="ko-KR" altLang="en-US" sz="1400" spc="-150" dirty="0">
                <a:solidFill>
                  <a:schemeClr val="tx1">
                    <a:lumMod val="85000"/>
                    <a:lumOff val="15000"/>
                  </a:schemeClr>
                </a:solidFill>
                <a:latin typeface="맑은 고딕" panose="020B0503020000020004" pitchFamily="50" charset="-127"/>
              </a:rPr>
              <a:t> 통한 </a:t>
            </a:r>
            <a:r>
              <a:rPr lang="ko-KR" altLang="en-US" sz="1400" b="1" spc="-150" dirty="0">
                <a:solidFill>
                  <a:schemeClr val="tx1">
                    <a:lumMod val="85000"/>
                    <a:lumOff val="15000"/>
                  </a:schemeClr>
                </a:solidFill>
                <a:latin typeface="맑은 고딕" panose="020B0503020000020004" pitchFamily="50" charset="-127"/>
              </a:rPr>
              <a:t>게임 동시시작</a:t>
            </a:r>
            <a:r>
              <a:rPr lang="ko-KR" altLang="en-US" sz="1400" spc="-150" dirty="0">
                <a:solidFill>
                  <a:schemeClr val="tx1">
                    <a:lumMod val="85000"/>
                    <a:lumOff val="15000"/>
                  </a:schemeClr>
                </a:solidFill>
                <a:latin typeface="맑은 고딕" panose="020B0503020000020004" pitchFamily="50" charset="-127"/>
              </a:rPr>
              <a:t> 기능 구현</a:t>
            </a:r>
          </a:p>
          <a:p>
            <a:pPr marL="285750" indent="-28575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동기화가 적용된 스레드</a:t>
            </a:r>
            <a:r>
              <a:rPr lang="en-US" altLang="ko-KR" sz="1400" spc="-150" dirty="0">
                <a:solidFill>
                  <a:schemeClr val="tx1">
                    <a:lumMod val="85000"/>
                    <a:lumOff val="15000"/>
                  </a:schemeClr>
                </a:solidFill>
                <a:latin typeface="맑은 고딕" panose="020B0503020000020004" pitchFamily="50" charset="-127"/>
              </a:rPr>
              <a:t> </a:t>
            </a:r>
            <a:r>
              <a:rPr lang="ko-KR" altLang="en-US" sz="1400" spc="-150" dirty="0">
                <a:solidFill>
                  <a:schemeClr val="tx1">
                    <a:lumMod val="85000"/>
                    <a:lumOff val="15000"/>
                  </a:schemeClr>
                </a:solidFill>
                <a:latin typeface="맑은 고딕" panose="020B0503020000020004" pitchFamily="50" charset="-127"/>
              </a:rPr>
              <a:t>구현</a:t>
            </a:r>
            <a:endParaRPr lang="en-US" altLang="ko-KR" sz="1400"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데이터베이스</a:t>
            </a:r>
            <a:r>
              <a:rPr lang="ko-KR" altLang="en-US" sz="1400" spc="-150" dirty="0">
                <a:solidFill>
                  <a:schemeClr val="tx1">
                    <a:lumMod val="85000"/>
                    <a:lumOff val="15000"/>
                  </a:schemeClr>
                </a:solidFill>
                <a:latin typeface="맑은 고딕" panose="020B0503020000020004" pitchFamily="50" charset="-127"/>
              </a:rPr>
              <a:t> 구현</a:t>
            </a:r>
          </a:p>
          <a:p>
            <a:pPr marL="285750" indent="-28575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데이터베이스를 통한 </a:t>
            </a:r>
            <a:r>
              <a:rPr lang="ko-KR" altLang="en-US" sz="1400" b="1" spc="-150" dirty="0">
                <a:solidFill>
                  <a:schemeClr val="tx1">
                    <a:lumMod val="85000"/>
                    <a:lumOff val="15000"/>
                  </a:schemeClr>
                </a:solidFill>
                <a:latin typeface="맑은 고딕" panose="020B0503020000020004" pitchFamily="50" charset="-127"/>
              </a:rPr>
              <a:t>유저 정보 및 옵션 </a:t>
            </a:r>
            <a:r>
              <a:rPr lang="ko-KR" altLang="en-US" sz="1400" spc="-150" dirty="0">
                <a:solidFill>
                  <a:schemeClr val="tx1">
                    <a:lumMod val="85000"/>
                    <a:lumOff val="15000"/>
                  </a:schemeClr>
                </a:solidFill>
                <a:latin typeface="맑은 고딕" panose="020B0503020000020004" pitchFamily="50" charset="-127"/>
              </a:rPr>
              <a:t>저장 기능 구현</a:t>
            </a:r>
          </a:p>
          <a:p>
            <a:pPr marL="285750" indent="-28575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프로필 사진</a:t>
            </a:r>
            <a:r>
              <a:rPr lang="en-US" altLang="ko-KR" sz="1400" b="1" spc="-150" dirty="0">
                <a:solidFill>
                  <a:schemeClr val="tx1">
                    <a:lumMod val="85000"/>
                    <a:lumOff val="15000"/>
                  </a:schemeClr>
                </a:solidFill>
                <a:latin typeface="맑은 고딕" panose="020B0503020000020004" pitchFamily="50" charset="-127"/>
              </a:rPr>
              <a:t>(</a:t>
            </a:r>
            <a:r>
              <a:rPr lang="ko-KR" altLang="en-US" sz="1400" b="1" spc="-150" dirty="0" err="1">
                <a:solidFill>
                  <a:schemeClr val="tx1">
                    <a:lumMod val="85000"/>
                    <a:lumOff val="15000"/>
                  </a:schemeClr>
                </a:solidFill>
                <a:latin typeface="맑은 고딕" panose="020B0503020000020004" pitchFamily="50" charset="-127"/>
              </a:rPr>
              <a:t>이미지뷰</a:t>
            </a:r>
            <a:r>
              <a:rPr lang="en-US" altLang="ko-KR" sz="1400" b="1" spc="-150" dirty="0">
                <a:solidFill>
                  <a:schemeClr val="tx1">
                    <a:lumMod val="85000"/>
                    <a:lumOff val="15000"/>
                  </a:schemeClr>
                </a:solidFill>
                <a:latin typeface="맑은 고딕" panose="020B0503020000020004" pitchFamily="50" charset="-127"/>
              </a:rPr>
              <a:t>) </a:t>
            </a:r>
            <a:r>
              <a:rPr lang="ko-KR" altLang="en-US" sz="1400" spc="-150" dirty="0">
                <a:solidFill>
                  <a:schemeClr val="tx1">
                    <a:lumMod val="85000"/>
                    <a:lumOff val="15000"/>
                  </a:schemeClr>
                </a:solidFill>
                <a:latin typeface="맑은 고딕" panose="020B0503020000020004" pitchFamily="50" charset="-127"/>
              </a:rPr>
              <a:t>설정 기능 구현</a:t>
            </a:r>
          </a:p>
          <a:p>
            <a:pPr marL="285750" indent="-28575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배경음악</a:t>
            </a:r>
            <a:r>
              <a:rPr lang="en-US" altLang="ko-KR" sz="1400" b="1" spc="-150" dirty="0">
                <a:solidFill>
                  <a:schemeClr val="tx1">
                    <a:lumMod val="85000"/>
                    <a:lumOff val="15000"/>
                  </a:schemeClr>
                </a:solidFill>
                <a:latin typeface="맑은 고딕" panose="020B0503020000020004" pitchFamily="50" charset="-127"/>
              </a:rPr>
              <a:t> </a:t>
            </a:r>
            <a:r>
              <a:rPr lang="ko-KR" altLang="en-US" sz="1400" b="1" spc="-150" dirty="0">
                <a:solidFill>
                  <a:schemeClr val="tx1">
                    <a:lumMod val="85000"/>
                    <a:lumOff val="15000"/>
                  </a:schemeClr>
                </a:solidFill>
                <a:latin typeface="맑은 고딕" panose="020B0503020000020004" pitchFamily="50" charset="-127"/>
              </a:rPr>
              <a:t>및 효과음</a:t>
            </a:r>
            <a:r>
              <a:rPr lang="en-US" altLang="ko-KR" sz="1400" b="1" spc="-150" dirty="0">
                <a:solidFill>
                  <a:schemeClr val="tx1">
                    <a:lumMod val="85000"/>
                    <a:lumOff val="15000"/>
                  </a:schemeClr>
                </a:solidFill>
                <a:latin typeface="맑은 고딕" panose="020B0503020000020004" pitchFamily="50" charset="-127"/>
              </a:rPr>
              <a:t>(</a:t>
            </a:r>
            <a:r>
              <a:rPr lang="ko-KR" altLang="en-US" sz="1400" b="1" spc="-150" dirty="0">
                <a:solidFill>
                  <a:schemeClr val="tx1">
                    <a:lumMod val="85000"/>
                    <a:lumOff val="15000"/>
                  </a:schemeClr>
                </a:solidFill>
                <a:latin typeface="맑은 고딕" panose="020B0503020000020004" pitchFamily="50" charset="-127"/>
              </a:rPr>
              <a:t>사운드</a:t>
            </a:r>
            <a:r>
              <a:rPr lang="en-US" altLang="ko-KR" sz="1400" b="1" spc="-150" dirty="0">
                <a:solidFill>
                  <a:schemeClr val="tx1">
                    <a:lumMod val="85000"/>
                    <a:lumOff val="15000"/>
                  </a:schemeClr>
                </a:solidFill>
                <a:latin typeface="맑은 고딕" panose="020B0503020000020004" pitchFamily="50" charset="-127"/>
              </a:rPr>
              <a:t>) </a:t>
            </a:r>
            <a:r>
              <a:rPr lang="ko-KR" altLang="en-US" sz="1400" spc="-150" dirty="0">
                <a:solidFill>
                  <a:schemeClr val="tx1">
                    <a:lumMod val="85000"/>
                    <a:lumOff val="15000"/>
                  </a:schemeClr>
                </a:solidFill>
                <a:latin typeface="맑은 고딕" panose="020B0503020000020004" pitchFamily="50" charset="-127"/>
              </a:rPr>
              <a:t>기능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진동</a:t>
            </a:r>
            <a:r>
              <a:rPr lang="ko-KR" altLang="en-US" sz="1400" spc="-150" dirty="0">
                <a:solidFill>
                  <a:schemeClr val="tx1">
                    <a:lumMod val="85000"/>
                    <a:lumOff val="15000"/>
                  </a:schemeClr>
                </a:solidFill>
                <a:latin typeface="맑은 고딕" panose="020B0503020000020004" pitchFamily="50" charset="-127"/>
              </a:rPr>
              <a:t> 센서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언어 </a:t>
            </a:r>
            <a:r>
              <a:rPr lang="ko-KR" altLang="en-US" sz="1400" spc="-150" dirty="0">
                <a:solidFill>
                  <a:schemeClr val="tx1">
                    <a:lumMod val="85000"/>
                    <a:lumOff val="15000"/>
                  </a:schemeClr>
                </a:solidFill>
                <a:latin typeface="맑은 고딕" panose="020B0503020000020004" pitchFamily="50" charset="-127"/>
              </a:rPr>
              <a:t>설정에 따른 </a:t>
            </a:r>
            <a:r>
              <a:rPr lang="en-US" altLang="ko-KR" sz="1400" spc="-150" dirty="0">
                <a:solidFill>
                  <a:schemeClr val="tx1">
                    <a:lumMod val="85000"/>
                    <a:lumOff val="15000"/>
                  </a:schemeClr>
                </a:solidFill>
                <a:latin typeface="맑은 고딕" panose="020B0503020000020004" pitchFamily="50" charset="-127"/>
              </a:rPr>
              <a:t>UI </a:t>
            </a:r>
            <a:r>
              <a:rPr lang="ko-KR" altLang="en-US" sz="1400" spc="-150" dirty="0">
                <a:solidFill>
                  <a:schemeClr val="tx1">
                    <a:lumMod val="85000"/>
                    <a:lumOff val="15000"/>
                  </a:schemeClr>
                </a:solidFill>
                <a:latin typeface="맑은 고딕" panose="020B0503020000020004" pitchFamily="50" charset="-127"/>
              </a:rPr>
              <a:t>변경 기능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게임 조작 방법 </a:t>
            </a:r>
            <a:r>
              <a:rPr lang="ko-KR" altLang="en-US" sz="1400" spc="-150" dirty="0">
                <a:solidFill>
                  <a:schemeClr val="tx1">
                    <a:lumMod val="85000"/>
                    <a:lumOff val="15000"/>
                  </a:schemeClr>
                </a:solidFill>
                <a:latin typeface="맑은 고딕" panose="020B0503020000020004" pitchFamily="50" charset="-127"/>
              </a:rPr>
              <a:t>설정 기능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닉네임</a:t>
            </a:r>
            <a:r>
              <a:rPr lang="ko-KR" altLang="en-US" sz="1400" spc="-150" dirty="0">
                <a:solidFill>
                  <a:schemeClr val="tx1">
                    <a:lumMod val="85000"/>
                    <a:lumOff val="15000"/>
                  </a:schemeClr>
                </a:solidFill>
                <a:latin typeface="맑은 고딕" panose="020B0503020000020004" pitchFamily="50" charset="-127"/>
              </a:rPr>
              <a:t> 설정 기능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a:t>
            </a:r>
            <a:r>
              <a:rPr lang="ko-KR" altLang="en-US" sz="1400" b="1" spc="-150" dirty="0" err="1">
                <a:solidFill>
                  <a:schemeClr val="tx1">
                    <a:lumMod val="85000"/>
                    <a:lumOff val="15000"/>
                  </a:schemeClr>
                </a:solidFill>
                <a:latin typeface="맑은 고딕" panose="020B0503020000020004" pitchFamily="50" charset="-127"/>
              </a:rPr>
              <a:t>프래그먼트</a:t>
            </a:r>
            <a:r>
              <a:rPr lang="ko-KR" altLang="en-US" sz="1400" b="1" spc="-150" dirty="0">
                <a:solidFill>
                  <a:schemeClr val="tx1">
                    <a:lumMod val="85000"/>
                    <a:lumOff val="15000"/>
                  </a:schemeClr>
                </a:solidFill>
                <a:latin typeface="맑은 고딕" panose="020B0503020000020004" pitchFamily="50" charset="-127"/>
              </a:rPr>
              <a:t> 및 전환</a:t>
            </a:r>
            <a:r>
              <a:rPr lang="ko-KR" altLang="en-US" sz="1400" spc="-150" dirty="0">
                <a:solidFill>
                  <a:schemeClr val="tx1">
                    <a:lumMod val="85000"/>
                    <a:lumOff val="15000"/>
                  </a:schemeClr>
                </a:solidFill>
                <a:latin typeface="맑은 고딕" panose="020B0503020000020004" pitchFamily="50" charset="-127"/>
              </a:rPr>
              <a:t> 기능 구현</a:t>
            </a:r>
            <a:endParaRPr lang="en-US" altLang="ko-KR" sz="1400" spc="-150" dirty="0">
              <a:solidFill>
                <a:schemeClr val="tx1">
                  <a:lumMod val="85000"/>
                  <a:lumOff val="15000"/>
                </a:schemeClr>
              </a:solidFill>
              <a:latin typeface="맑은 고딕" panose="020B0503020000020004" pitchFamily="50" charset="-127"/>
            </a:endParaRPr>
          </a:p>
          <a:p>
            <a:pPr marL="285750" indent="-285750">
              <a:buFont typeface="Arial" panose="020B0604020202020204" pitchFamily="34" charset="0"/>
              <a:buChar char="•"/>
            </a:pPr>
            <a:endParaRPr lang="ko-KR" altLang="en-US" sz="1400" spc="-150" dirty="0">
              <a:solidFill>
                <a:schemeClr val="tx1">
                  <a:lumMod val="85000"/>
                  <a:lumOff val="15000"/>
                </a:schemeClr>
              </a:solidFill>
              <a:latin typeface="맑은 고딕" panose="020B0503020000020004" pitchFamily="50" charset="-127"/>
            </a:endParaRPr>
          </a:p>
        </p:txBody>
      </p:sp>
    </p:spTree>
    <p:extLst>
      <p:ext uri="{BB962C8B-B14F-4D97-AF65-F5344CB8AC3E}">
        <p14:creationId xmlns:p14="http://schemas.microsoft.com/office/powerpoint/2010/main" val="365936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3779912" y="457200"/>
            <a:ext cx="5112568"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3528392"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주요기능 및 사용자 인터페이스</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기능 </a:t>
            </a:r>
            <a:r>
              <a:rPr lang="ko-KR" altLang="en-US" sz="1400" b="1" spc="-150" dirty="0">
                <a:solidFill>
                  <a:schemeClr val="tx1">
                    <a:lumMod val="75000"/>
                    <a:lumOff val="25000"/>
                  </a:schemeClr>
                </a:solidFill>
                <a:latin typeface="맑은 고딕" panose="020B0503020000020004" pitchFamily="50" charset="-127"/>
              </a:rPr>
              <a:t>구현 목록 </a:t>
            </a:r>
            <a:r>
              <a:rPr lang="en-US" altLang="ko-KR" sz="1400" b="1" spc="-150" dirty="0">
                <a:solidFill>
                  <a:schemeClr val="tx1">
                    <a:lumMod val="75000"/>
                    <a:lumOff val="25000"/>
                  </a:schemeClr>
                </a:solidFill>
                <a:latin typeface="맑은 고딕" panose="020B0503020000020004" pitchFamily="50" charset="-127"/>
              </a:rPr>
              <a:t>(</a:t>
            </a:r>
            <a:r>
              <a:rPr lang="ko-KR" altLang="en-US" sz="1400" b="1" spc="-150" dirty="0">
                <a:solidFill>
                  <a:schemeClr val="tx1">
                    <a:lumMod val="75000"/>
                    <a:lumOff val="25000"/>
                  </a:schemeClr>
                </a:solidFill>
                <a:latin typeface="맑은 고딕" panose="020B0503020000020004" pitchFamily="50" charset="-127"/>
              </a:rPr>
              <a:t>생략</a:t>
            </a:r>
            <a:r>
              <a:rPr lang="en-US" altLang="ko-KR" sz="1400" b="1" spc="-150" dirty="0">
                <a:solidFill>
                  <a:schemeClr val="tx1">
                    <a:lumMod val="75000"/>
                    <a:lumOff val="25000"/>
                  </a:schemeClr>
                </a:solidFill>
                <a:latin typeface="맑은 고딕" panose="020B0503020000020004" pitchFamily="50" charset="-127"/>
              </a:rPr>
              <a:t>)</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3" name="TextBox 12">
            <a:extLst>
              <a:ext uri="{FF2B5EF4-FFF2-40B4-BE49-F238E27FC236}">
                <a16:creationId xmlns:a16="http://schemas.microsoft.com/office/drawing/2014/main" xmlns="" id="{C9B29CBD-ADD1-4D9E-92F5-41E571A0EDD1}"/>
              </a:ext>
            </a:extLst>
          </p:cNvPr>
          <p:cNvSpPr txBox="1"/>
          <p:nvPr/>
        </p:nvSpPr>
        <p:spPr>
          <a:xfrm>
            <a:off x="179513" y="1300758"/>
            <a:ext cx="8712967" cy="3754874"/>
          </a:xfrm>
          <a:prstGeom prst="rect">
            <a:avLst/>
          </a:prstGeom>
          <a:noFill/>
          <a:scene3d>
            <a:camera prst="obliqueTopLeft"/>
            <a:lightRig rig="threePt" dir="t"/>
          </a:scene3d>
        </p:spPr>
        <p:txBody>
          <a:bodyPr wrap="square" numCol="1" rtlCol="0">
            <a:spAutoFit/>
          </a:bodyPr>
          <a:lstStyle/>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최고 </a:t>
            </a:r>
            <a:r>
              <a:rPr lang="ko-KR" altLang="en-US" sz="1400" b="1" spc="-150" dirty="0">
                <a:solidFill>
                  <a:schemeClr val="tx1">
                    <a:lumMod val="85000"/>
                    <a:lumOff val="15000"/>
                  </a:schemeClr>
                </a:solidFill>
                <a:latin typeface="맑은 고딕" panose="020B0503020000020004" pitchFamily="50" charset="-127"/>
              </a:rPr>
              <a:t>점수 확인</a:t>
            </a:r>
            <a:r>
              <a:rPr lang="ko-KR" altLang="en-US" sz="1400" spc="-150" dirty="0">
                <a:solidFill>
                  <a:schemeClr val="tx1">
                    <a:lumMod val="85000"/>
                    <a:lumOff val="15000"/>
                  </a:schemeClr>
                </a:solidFill>
                <a:latin typeface="맑은 고딕" panose="020B0503020000020004" pitchFamily="50" charset="-127"/>
              </a:rPr>
              <a:t> 기능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로그인</a:t>
            </a:r>
            <a:r>
              <a:rPr lang="ko-KR" altLang="en-US" sz="1400" spc="-150" dirty="0">
                <a:solidFill>
                  <a:schemeClr val="tx1">
                    <a:lumMod val="85000"/>
                    <a:lumOff val="15000"/>
                  </a:schemeClr>
                </a:solidFill>
                <a:latin typeface="맑은 고딕" panose="020B0503020000020004" pitchFamily="50" charset="-127"/>
              </a:rPr>
              <a:t> 기능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기울기 센서</a:t>
            </a:r>
            <a:r>
              <a:rPr lang="ko-KR" altLang="en-US" sz="1400" spc="-150" dirty="0">
                <a:solidFill>
                  <a:schemeClr val="tx1">
                    <a:lumMod val="85000"/>
                    <a:lumOff val="15000"/>
                  </a:schemeClr>
                </a:solidFill>
                <a:latin typeface="맑은 고딕" panose="020B0503020000020004" pitchFamily="50" charset="-127"/>
              </a:rPr>
              <a:t>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제스처 센서</a:t>
            </a:r>
            <a:r>
              <a:rPr lang="ko-KR" altLang="en-US" sz="1400" spc="-150" dirty="0">
                <a:solidFill>
                  <a:schemeClr val="tx1">
                    <a:lumMod val="85000"/>
                    <a:lumOff val="15000"/>
                  </a:schemeClr>
                </a:solidFill>
                <a:latin typeface="맑은 고딕" panose="020B0503020000020004" pitchFamily="50" charset="-127"/>
              </a:rPr>
              <a:t>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단어장에서 </a:t>
            </a:r>
            <a:r>
              <a:rPr lang="ko-KR" altLang="en-US" sz="1400" b="1" spc="-150" dirty="0">
                <a:solidFill>
                  <a:schemeClr val="tx1">
                    <a:lumMod val="85000"/>
                    <a:lumOff val="15000"/>
                  </a:schemeClr>
                </a:solidFill>
                <a:latin typeface="맑은 고딕" panose="020B0503020000020004" pitchFamily="50" charset="-127"/>
              </a:rPr>
              <a:t>토큰 단위</a:t>
            </a:r>
            <a:r>
              <a:rPr lang="ko-KR" altLang="en-US" sz="1400" spc="-150" dirty="0">
                <a:solidFill>
                  <a:schemeClr val="tx1">
                    <a:lumMod val="85000"/>
                    <a:lumOff val="15000"/>
                  </a:schemeClr>
                </a:solidFill>
                <a:latin typeface="맑은 고딕" panose="020B0503020000020004" pitchFamily="50" charset="-127"/>
              </a:rPr>
              <a:t>로 단어들을 분리하는 기능 구현</a:t>
            </a:r>
          </a:p>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단어를 </a:t>
            </a:r>
            <a:r>
              <a:rPr lang="ko-KR" altLang="en-US" sz="1400" b="1" spc="-150" dirty="0">
                <a:solidFill>
                  <a:schemeClr val="tx1">
                    <a:lumMod val="85000"/>
                    <a:lumOff val="15000"/>
                  </a:schemeClr>
                </a:solidFill>
                <a:latin typeface="맑은 고딕" panose="020B0503020000020004" pitchFamily="50" charset="-127"/>
              </a:rPr>
              <a:t>순서대로</a:t>
            </a:r>
            <a:r>
              <a:rPr lang="ko-KR" altLang="en-US" sz="1400" spc="-150" dirty="0">
                <a:solidFill>
                  <a:schemeClr val="tx1">
                    <a:lumMod val="85000"/>
                    <a:lumOff val="15000"/>
                  </a:schemeClr>
                </a:solidFill>
                <a:latin typeface="맑은 고딕" panose="020B0503020000020004" pitchFamily="50" charset="-127"/>
              </a:rPr>
              <a:t> 혹은 </a:t>
            </a:r>
            <a:r>
              <a:rPr lang="ko-KR" altLang="en-US" sz="1400" b="1" spc="-150" dirty="0">
                <a:solidFill>
                  <a:schemeClr val="tx1">
                    <a:lumMod val="85000"/>
                    <a:lumOff val="15000"/>
                  </a:schemeClr>
                </a:solidFill>
                <a:latin typeface="맑은 고딕" panose="020B0503020000020004" pitchFamily="50" charset="-127"/>
              </a:rPr>
              <a:t>무작위로</a:t>
            </a:r>
            <a:r>
              <a:rPr lang="ko-KR" altLang="en-US" sz="1400" spc="-150" dirty="0">
                <a:solidFill>
                  <a:schemeClr val="tx1">
                    <a:lumMod val="85000"/>
                    <a:lumOff val="15000"/>
                  </a:schemeClr>
                </a:solidFill>
                <a:latin typeface="맑은 고딕" panose="020B0503020000020004" pitchFamily="50" charset="-127"/>
              </a:rPr>
              <a:t> 얻어오는 기능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뷰 </a:t>
            </a:r>
            <a:r>
              <a:rPr lang="ko-KR" altLang="en-US" sz="1400" b="1" spc="-150" dirty="0" err="1">
                <a:solidFill>
                  <a:schemeClr val="tx1">
                    <a:lumMod val="85000"/>
                    <a:lumOff val="15000"/>
                  </a:schemeClr>
                </a:solidFill>
                <a:latin typeface="맑은 고딕" panose="020B0503020000020004" pitchFamily="50" charset="-127"/>
              </a:rPr>
              <a:t>페이저</a:t>
            </a:r>
            <a:r>
              <a:rPr lang="ko-KR" altLang="en-US" sz="1400" spc="-150" dirty="0">
                <a:solidFill>
                  <a:schemeClr val="tx1">
                    <a:lumMod val="85000"/>
                    <a:lumOff val="15000"/>
                  </a:schemeClr>
                </a:solidFill>
                <a:latin typeface="맑은 고딕" panose="020B0503020000020004" pitchFamily="50" charset="-127"/>
              </a:rPr>
              <a:t>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a:t>
            </a:r>
            <a:r>
              <a:rPr lang="ko-KR" altLang="en-US" sz="1400" b="1" spc="-150" dirty="0" err="1">
                <a:solidFill>
                  <a:schemeClr val="tx1">
                    <a:lumMod val="85000"/>
                    <a:lumOff val="15000"/>
                  </a:schemeClr>
                </a:solidFill>
                <a:latin typeface="맑은 고딕" panose="020B0503020000020004" pitchFamily="50" charset="-127"/>
              </a:rPr>
              <a:t>바텀</a:t>
            </a:r>
            <a:r>
              <a:rPr lang="ko-KR" altLang="en-US" sz="1400" b="1" spc="-150" dirty="0">
                <a:solidFill>
                  <a:schemeClr val="tx1">
                    <a:lumMod val="85000"/>
                    <a:lumOff val="15000"/>
                  </a:schemeClr>
                </a:solidFill>
                <a:latin typeface="맑은 고딕" panose="020B0503020000020004" pitchFamily="50" charset="-127"/>
              </a:rPr>
              <a:t> 네비게이션 뷰</a:t>
            </a:r>
            <a:r>
              <a:rPr lang="ko-KR" altLang="en-US" sz="1400" spc="-150" dirty="0">
                <a:solidFill>
                  <a:schemeClr val="tx1">
                    <a:lumMod val="85000"/>
                    <a:lumOff val="15000"/>
                  </a:schemeClr>
                </a:solidFill>
                <a:latin typeface="맑은 고딕" panose="020B0503020000020004" pitchFamily="50" charset="-127"/>
              </a:rPr>
              <a:t> 구현</a:t>
            </a:r>
          </a:p>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커스텀 </a:t>
            </a:r>
            <a:r>
              <a:rPr lang="ko-KR" altLang="en-US" sz="1400" b="1" spc="-150" dirty="0">
                <a:solidFill>
                  <a:schemeClr val="tx1">
                    <a:lumMod val="85000"/>
                    <a:lumOff val="15000"/>
                  </a:schemeClr>
                </a:solidFill>
                <a:latin typeface="맑은 고딕" panose="020B0503020000020004" pitchFamily="50" charset="-127"/>
              </a:rPr>
              <a:t>다이얼로그</a:t>
            </a:r>
            <a:r>
              <a:rPr lang="ko-KR" altLang="en-US" sz="1400" spc="-150" dirty="0">
                <a:solidFill>
                  <a:schemeClr val="tx1">
                    <a:lumMod val="85000"/>
                    <a:lumOff val="15000"/>
                  </a:schemeClr>
                </a:solidFill>
                <a:latin typeface="맑은 고딕" panose="020B0503020000020004" pitchFamily="50" charset="-127"/>
              </a:rPr>
              <a:t>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a:t>
            </a:r>
            <a:r>
              <a:rPr lang="ko-KR" altLang="en-US" sz="1400" b="1" spc="-150" dirty="0" err="1">
                <a:solidFill>
                  <a:schemeClr val="tx1">
                    <a:lumMod val="85000"/>
                    <a:lumOff val="15000"/>
                  </a:schemeClr>
                </a:solidFill>
                <a:latin typeface="맑은 고딕" panose="020B0503020000020004" pitchFamily="50" charset="-127"/>
              </a:rPr>
              <a:t>토글</a:t>
            </a:r>
            <a:r>
              <a:rPr lang="ko-KR" altLang="en-US" sz="1400" b="1" spc="-150" dirty="0">
                <a:solidFill>
                  <a:schemeClr val="tx1">
                    <a:lumMod val="85000"/>
                    <a:lumOff val="15000"/>
                  </a:schemeClr>
                </a:solidFill>
                <a:latin typeface="맑은 고딕" panose="020B0503020000020004" pitchFamily="50" charset="-127"/>
              </a:rPr>
              <a:t> 버튼</a:t>
            </a:r>
            <a:r>
              <a:rPr lang="ko-KR" altLang="en-US" sz="1400" spc="-150" dirty="0">
                <a:solidFill>
                  <a:schemeClr val="tx1">
                    <a:lumMod val="85000"/>
                    <a:lumOff val="15000"/>
                  </a:schemeClr>
                </a:solidFill>
                <a:latin typeface="맑은 고딕" panose="020B0503020000020004" pitchFamily="50" charset="-127"/>
              </a:rPr>
              <a:t>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팝업 창</a:t>
            </a:r>
            <a:r>
              <a:rPr lang="ko-KR" altLang="en-US" sz="1400" spc="-150" dirty="0">
                <a:solidFill>
                  <a:schemeClr val="tx1">
                    <a:lumMod val="85000"/>
                    <a:lumOff val="15000"/>
                  </a:schemeClr>
                </a:solidFill>
                <a:latin typeface="맑은 고딕" panose="020B0503020000020004" pitchFamily="50" charset="-127"/>
              </a:rPr>
              <a:t> 구현</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권한 설정</a:t>
            </a:r>
            <a:r>
              <a:rPr lang="ko-KR" altLang="en-US" sz="1400" spc="-150" dirty="0">
                <a:solidFill>
                  <a:schemeClr val="tx1">
                    <a:lumMod val="85000"/>
                    <a:lumOff val="15000"/>
                  </a:schemeClr>
                </a:solidFill>
                <a:latin typeface="맑은 고딕" panose="020B0503020000020004" pitchFamily="50" charset="-127"/>
              </a:rPr>
              <a:t> 기능 구현</a:t>
            </a:r>
          </a:p>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페이스북</a:t>
            </a:r>
            <a:r>
              <a:rPr lang="en-US" altLang="ko-KR" sz="1400" spc="-150" dirty="0">
                <a:solidFill>
                  <a:schemeClr val="tx1">
                    <a:lumMod val="85000"/>
                    <a:lumOff val="15000"/>
                  </a:schemeClr>
                </a:solidFill>
                <a:latin typeface="맑은 고딕" panose="020B0503020000020004" pitchFamily="50" charset="-127"/>
              </a:rPr>
              <a:t> API </a:t>
            </a:r>
            <a:r>
              <a:rPr lang="ko-KR" altLang="en-US" sz="1400" b="1" spc="-150" dirty="0">
                <a:solidFill>
                  <a:schemeClr val="tx1">
                    <a:lumMod val="85000"/>
                    <a:lumOff val="15000"/>
                  </a:schemeClr>
                </a:solidFill>
                <a:latin typeface="맑은 고딕" panose="020B0503020000020004" pitchFamily="50" charset="-127"/>
              </a:rPr>
              <a:t>공유 </a:t>
            </a:r>
            <a:r>
              <a:rPr lang="ko-KR" altLang="en-US" sz="1400" spc="-150" dirty="0">
                <a:solidFill>
                  <a:schemeClr val="tx1">
                    <a:lumMod val="85000"/>
                    <a:lumOff val="15000"/>
                  </a:schemeClr>
                </a:solidFill>
                <a:latin typeface="맑은 고딕" panose="020B0503020000020004" pitchFamily="50" charset="-127"/>
              </a:rPr>
              <a:t>기능 구현</a:t>
            </a:r>
          </a:p>
          <a:p>
            <a:pPr marL="228600" indent="-228600">
              <a:buFont typeface="Arial" panose="020B0604020202020204" pitchFamily="34" charset="0"/>
              <a:buChar char="•"/>
            </a:pPr>
            <a:r>
              <a:rPr lang="ko-KR" altLang="en-US" sz="1400" spc="-150" dirty="0">
                <a:solidFill>
                  <a:schemeClr val="tx1">
                    <a:lumMod val="85000"/>
                    <a:lumOff val="15000"/>
                  </a:schemeClr>
                </a:solidFill>
                <a:latin typeface="맑은 고딕" panose="020B0503020000020004" pitchFamily="50" charset="-127"/>
              </a:rPr>
              <a:t> 카카오톡 </a:t>
            </a:r>
            <a:r>
              <a:rPr lang="en-US" altLang="ko-KR" sz="1400" spc="-150" dirty="0">
                <a:solidFill>
                  <a:schemeClr val="tx1">
                    <a:lumMod val="85000"/>
                    <a:lumOff val="15000"/>
                  </a:schemeClr>
                </a:solidFill>
                <a:latin typeface="맑은 고딕" panose="020B0503020000020004" pitchFamily="50" charset="-127"/>
              </a:rPr>
              <a:t>API </a:t>
            </a:r>
            <a:r>
              <a:rPr lang="ko-KR" altLang="en-US" sz="1400" b="1" spc="-150" dirty="0">
                <a:solidFill>
                  <a:schemeClr val="tx1">
                    <a:lumMod val="85000"/>
                    <a:lumOff val="15000"/>
                  </a:schemeClr>
                </a:solidFill>
                <a:latin typeface="맑은 고딕" panose="020B0503020000020004" pitchFamily="50" charset="-127"/>
              </a:rPr>
              <a:t>공유</a:t>
            </a:r>
            <a:r>
              <a:rPr lang="ko-KR" altLang="en-US" sz="1400" spc="-150" dirty="0">
                <a:solidFill>
                  <a:schemeClr val="tx1">
                    <a:lumMod val="85000"/>
                    <a:lumOff val="15000"/>
                  </a:schemeClr>
                </a:solidFill>
                <a:latin typeface="맑은 고딕" panose="020B0503020000020004" pitchFamily="50" charset="-127"/>
              </a:rPr>
              <a:t> 기능 구현 </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스킨 변경 </a:t>
            </a:r>
            <a:r>
              <a:rPr lang="ko-KR" altLang="en-US" sz="1400" spc="-150" dirty="0">
                <a:solidFill>
                  <a:schemeClr val="tx1">
                    <a:lumMod val="85000"/>
                    <a:lumOff val="15000"/>
                  </a:schemeClr>
                </a:solidFill>
                <a:latin typeface="맑은 고딕" panose="020B0503020000020004" pitchFamily="50" charset="-127"/>
              </a:rPr>
              <a:t>기능 구현 </a:t>
            </a:r>
          </a:p>
          <a:p>
            <a:pPr marL="228600" indent="-228600">
              <a:buFont typeface="Arial" panose="020B0604020202020204" pitchFamily="34" charset="0"/>
              <a:buChar char="•"/>
            </a:pPr>
            <a:r>
              <a:rPr lang="ko-KR" altLang="en-US" sz="1400" b="1" spc="-150" dirty="0">
                <a:solidFill>
                  <a:schemeClr val="tx1">
                    <a:lumMod val="85000"/>
                    <a:lumOff val="15000"/>
                  </a:schemeClr>
                </a:solidFill>
                <a:latin typeface="맑은 고딕" panose="020B0503020000020004" pitchFamily="50" charset="-127"/>
              </a:rPr>
              <a:t> 타이틀바 버튼</a:t>
            </a:r>
            <a:r>
              <a:rPr lang="ko-KR" altLang="en-US" sz="1400" spc="-150" dirty="0">
                <a:solidFill>
                  <a:schemeClr val="tx1">
                    <a:lumMod val="85000"/>
                    <a:lumOff val="15000"/>
                  </a:schemeClr>
                </a:solidFill>
                <a:latin typeface="맑은 고딕" panose="020B0503020000020004" pitchFamily="50" charset="-127"/>
              </a:rPr>
              <a:t> 추가 구현</a:t>
            </a:r>
            <a:endParaRPr lang="en-US" altLang="ko-KR" sz="1400" spc="-150" dirty="0">
              <a:solidFill>
                <a:schemeClr val="tx1">
                  <a:lumMod val="85000"/>
                  <a:lumOff val="15000"/>
                </a:schemeClr>
              </a:solidFill>
              <a:latin typeface="맑은 고딕" panose="020B0503020000020004" pitchFamily="50" charset="-127"/>
            </a:endParaRPr>
          </a:p>
          <a:p>
            <a:pPr marL="228600" indent="-228600">
              <a:buFont typeface="Arial" panose="020B0604020202020204" pitchFamily="34" charset="0"/>
              <a:buChar char="•"/>
            </a:pPr>
            <a:endParaRPr lang="ko-KR" altLang="en-US" sz="1400" spc="-150" dirty="0">
              <a:solidFill>
                <a:schemeClr val="tx1">
                  <a:lumMod val="85000"/>
                  <a:lumOff val="15000"/>
                </a:schemeClr>
              </a:solidFill>
              <a:latin typeface="맑은 고딕" panose="020B0503020000020004" pitchFamily="50" charset="-127"/>
            </a:endParaRPr>
          </a:p>
        </p:txBody>
      </p:sp>
    </p:spTree>
    <p:extLst>
      <p:ext uri="{BB962C8B-B14F-4D97-AF65-F5344CB8AC3E}">
        <p14:creationId xmlns:p14="http://schemas.microsoft.com/office/powerpoint/2010/main" val="163668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개발 환경 및 구현 방법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1" name="Picture 8" descr="관련 이미지">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2385" y="1671648"/>
            <a:ext cx="1800200" cy="1800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I logo에 대한 이미지 검색결과">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414" y="1671654"/>
            <a:ext cx="1800197" cy="176066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직선 연결선 19"/>
          <p:cNvCxnSpPr>
            <a:cxnSpLocks/>
            <a:stCxn id="21"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0" name="TextBox 9">
            <a:extLst>
              <a:ext uri="{FF2B5EF4-FFF2-40B4-BE49-F238E27FC236}">
                <a16:creationId xmlns:a16="http://schemas.microsoft.com/office/drawing/2014/main" xmlns="" id="{A148401B-062E-4DBF-B452-9D9EDAC36A3A}"/>
              </a:ext>
            </a:extLst>
          </p:cNvPr>
          <p:cNvSpPr txBox="1"/>
          <p:nvPr/>
        </p:nvSpPr>
        <p:spPr>
          <a:xfrm>
            <a:off x="932385" y="3723878"/>
            <a:ext cx="1800197" cy="338554"/>
          </a:xfrm>
          <a:prstGeom prst="rect">
            <a:avLst/>
          </a:prstGeom>
          <a:noFill/>
          <a:ln>
            <a:noFill/>
          </a:ln>
          <a:scene3d>
            <a:camera prst="obliqueTopLeft"/>
            <a:lightRig rig="threePt" dir="t"/>
          </a:scene3d>
        </p:spPr>
        <p:txBody>
          <a:bodyPr wrap="square" rtlCol="0">
            <a:spAutoFit/>
          </a:bodyPr>
          <a:lstStyle/>
          <a:p>
            <a:pPr algn="ctr"/>
            <a:r>
              <a:rPr lang="ko-KR" altLang="en-US" sz="1600" b="1" spc="-150" dirty="0">
                <a:solidFill>
                  <a:schemeClr val="tx1">
                    <a:lumMod val="85000"/>
                    <a:lumOff val="15000"/>
                  </a:schemeClr>
                </a:solidFill>
                <a:latin typeface="맑은 고딕" panose="020B0503020000020004" pitchFamily="50" charset="-127"/>
                <a:ea typeface="맑은 고딕" panose="020B0503020000020004" pitchFamily="50" charset="-127"/>
              </a:rPr>
              <a:t>사용자 인터페이스</a:t>
            </a:r>
          </a:p>
        </p:txBody>
      </p:sp>
      <p:sp>
        <p:nvSpPr>
          <p:cNvPr id="13" name="TextBox 12">
            <a:extLst>
              <a:ext uri="{FF2B5EF4-FFF2-40B4-BE49-F238E27FC236}">
                <a16:creationId xmlns:a16="http://schemas.microsoft.com/office/drawing/2014/main" xmlns="" id="{D2483EBC-DBD9-4484-9F27-9F58A91C6BFD}"/>
              </a:ext>
            </a:extLst>
          </p:cNvPr>
          <p:cNvSpPr txBox="1"/>
          <p:nvPr/>
        </p:nvSpPr>
        <p:spPr>
          <a:xfrm>
            <a:off x="3671900" y="3723878"/>
            <a:ext cx="1800197" cy="338554"/>
          </a:xfrm>
          <a:prstGeom prst="rect">
            <a:avLst/>
          </a:prstGeom>
          <a:noFill/>
          <a:ln>
            <a:noFill/>
          </a:ln>
          <a:scene3d>
            <a:camera prst="obliqueTopLeft"/>
            <a:lightRig rig="threePt" dir="t"/>
          </a:scene3d>
        </p:spPr>
        <p:txBody>
          <a:bodyPr wrap="square" rtlCol="0">
            <a:spAutoFit/>
          </a:bodyPr>
          <a:lstStyle/>
          <a:p>
            <a:pPr algn="ctr"/>
            <a:r>
              <a:rPr lang="ko-KR" altLang="en-US" sz="1600" b="1" spc="-150" dirty="0">
                <a:solidFill>
                  <a:schemeClr val="tx1">
                    <a:lumMod val="85000"/>
                    <a:lumOff val="15000"/>
                  </a:schemeClr>
                </a:solidFill>
                <a:latin typeface="맑은 고딕" panose="020B0503020000020004" pitchFamily="50" charset="-127"/>
                <a:ea typeface="맑은 고딕" panose="020B0503020000020004" pitchFamily="50" charset="-127"/>
              </a:rPr>
              <a:t>데이터베이스</a:t>
            </a:r>
          </a:p>
        </p:txBody>
      </p:sp>
      <p:sp>
        <p:nvSpPr>
          <p:cNvPr id="14" name="TextBox 13">
            <a:extLst>
              <a:ext uri="{FF2B5EF4-FFF2-40B4-BE49-F238E27FC236}">
                <a16:creationId xmlns:a16="http://schemas.microsoft.com/office/drawing/2014/main" xmlns="" id="{3FB858E8-13E8-4259-BE49-D4735AA36619}"/>
              </a:ext>
            </a:extLst>
          </p:cNvPr>
          <p:cNvSpPr txBox="1"/>
          <p:nvPr/>
        </p:nvSpPr>
        <p:spPr>
          <a:xfrm>
            <a:off x="6411414" y="3723878"/>
            <a:ext cx="1800197" cy="338554"/>
          </a:xfrm>
          <a:prstGeom prst="rect">
            <a:avLst/>
          </a:prstGeom>
          <a:noFill/>
          <a:ln>
            <a:noFill/>
          </a:ln>
          <a:scene3d>
            <a:camera prst="obliqueTopLeft"/>
            <a:lightRig rig="threePt" dir="t"/>
          </a:scene3d>
        </p:spPr>
        <p:txBody>
          <a:bodyPr wrap="square" rtlCol="0">
            <a:spAutoFit/>
          </a:bodyPr>
          <a:lstStyle/>
          <a:p>
            <a:pPr algn="ctr"/>
            <a:r>
              <a:rPr lang="ko-KR" altLang="en-US" sz="1600" b="1" spc="-150" dirty="0">
                <a:solidFill>
                  <a:schemeClr val="tx1">
                    <a:lumMod val="85000"/>
                    <a:lumOff val="15000"/>
                  </a:schemeClr>
                </a:solidFill>
                <a:latin typeface="맑은 고딕" panose="020B0503020000020004" pitchFamily="50" charset="-127"/>
                <a:ea typeface="맑은 고딕" panose="020B0503020000020004" pitchFamily="50" charset="-127"/>
              </a:rPr>
              <a:t>부가 기능</a:t>
            </a:r>
          </a:p>
        </p:txBody>
      </p:sp>
      <p:pic>
        <p:nvPicPr>
          <p:cNvPr id="3" name="그림 2" descr="모니터이(가) 표시된 사진&#10;&#10;자동 생성된 설명">
            <a:extLst>
              <a:ext uri="{FF2B5EF4-FFF2-40B4-BE49-F238E27FC236}">
                <a16:creationId xmlns:a16="http://schemas.microsoft.com/office/drawing/2014/main" xmlns="" id="{860FDE71-919F-419B-A4D5-72EE6336233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71899" y="1671651"/>
            <a:ext cx="1800197" cy="1800197"/>
          </a:xfrm>
          <a:prstGeom prst="rect">
            <a:avLst/>
          </a:prstGeom>
        </p:spPr>
      </p:pic>
    </p:spTree>
    <p:extLst>
      <p:ext uri="{BB962C8B-B14F-4D97-AF65-F5344CB8AC3E}">
        <p14:creationId xmlns:p14="http://schemas.microsoft.com/office/powerpoint/2010/main" val="26452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36"/>
                                        </p:tgtEl>
                                        <p:attrNameLst>
                                          <p:attrName>style.visibility</p:attrName>
                                        </p:attrNameLst>
                                      </p:cBhvr>
                                      <p:to>
                                        <p:strVal val="visible"/>
                                      </p:to>
                                    </p:set>
                                    <p:animEffect transition="in" filter="fade">
                                      <p:cBhvr>
                                        <p:cTn id="34" dur="500"/>
                                        <p:tgtEl>
                                          <p:spTgt spid="10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10" grpId="0"/>
      <p:bldP spid="13"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sp>
        <p:nvSpPr>
          <p:cNvPr id="4" name="TextBox 3"/>
          <p:cNvSpPr txBox="1"/>
          <p:nvPr/>
        </p:nvSpPr>
        <p:spPr>
          <a:xfrm>
            <a:off x="2044969" y="2297143"/>
            <a:ext cx="5054062" cy="523220"/>
          </a:xfrm>
          <a:prstGeom prst="rect">
            <a:avLst/>
          </a:prstGeom>
          <a:noFill/>
        </p:spPr>
        <p:txBody>
          <a:bodyPr wrap="square" rtlCol="0">
            <a:spAutoFit/>
          </a:bodyPr>
          <a:lstStyle/>
          <a:p>
            <a:pPr algn="ctr"/>
            <a:r>
              <a:rPr lang="ko-KR" altLang="en-US" sz="2800" b="1" spc="-150" dirty="0">
                <a:ln>
                  <a:solidFill>
                    <a:schemeClr val="tx1"/>
                  </a:solidFill>
                </a:ln>
                <a:solidFill>
                  <a:schemeClr val="bg1"/>
                </a:solidFill>
                <a:latin typeface="맑은 고딕" panose="020B0503020000020004" pitchFamily="50" charset="-127"/>
                <a:ea typeface="맑은 고딕" panose="020B0503020000020004" pitchFamily="50" charset="-127"/>
              </a:rPr>
              <a:t>개발 일정 및 역할 분담</a:t>
            </a:r>
            <a:endParaRPr lang="ko-KR" altLang="en-US" sz="2000" b="1" spc="-150" dirty="0">
              <a:ln>
                <a:solidFill>
                  <a:schemeClr val="tx1"/>
                </a:solidFill>
              </a:ln>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37733283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2843808" y="457200"/>
            <a:ext cx="6048672"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259228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개발일정 및 역할 분담</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개발 일정</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graphicFrame>
        <p:nvGraphicFramePr>
          <p:cNvPr id="4" name="차트 3">
            <a:extLst>
              <a:ext uri="{FF2B5EF4-FFF2-40B4-BE49-F238E27FC236}">
                <a16:creationId xmlns:a16="http://schemas.microsoft.com/office/drawing/2014/main" xmlns="" id="{D621427E-9412-4B24-BF1D-EAE7E9613600}"/>
              </a:ext>
            </a:extLst>
          </p:cNvPr>
          <p:cNvGraphicFramePr/>
          <p:nvPr>
            <p:extLst>
              <p:ext uri="{D42A27DB-BD31-4B8C-83A1-F6EECF244321}">
                <p14:modId xmlns:p14="http://schemas.microsoft.com/office/powerpoint/2010/main" val="1523387246"/>
              </p:ext>
            </p:extLst>
          </p:nvPr>
        </p:nvGraphicFramePr>
        <p:xfrm>
          <a:off x="1952530" y="1161836"/>
          <a:ext cx="5238940" cy="352446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6248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Graphic spid="4"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2843808" y="457200"/>
            <a:ext cx="6048672"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259228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개발일정 및 역할 분담</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역할 분담</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6" name="모서리가 둥근 직사각형 10">
            <a:extLst>
              <a:ext uri="{FF2B5EF4-FFF2-40B4-BE49-F238E27FC236}">
                <a16:creationId xmlns:a16="http://schemas.microsoft.com/office/drawing/2014/main" xmlns="" id="{C0D13748-1090-4108-9C0F-7940FA811794}"/>
              </a:ext>
            </a:extLst>
          </p:cNvPr>
          <p:cNvSpPr/>
          <p:nvPr/>
        </p:nvSpPr>
        <p:spPr>
          <a:xfrm>
            <a:off x="467544" y="1563636"/>
            <a:ext cx="2448271" cy="3024337"/>
          </a:xfrm>
          <a:prstGeom prst="roundRect">
            <a:avLst/>
          </a:prstGeom>
          <a:noFill/>
          <a:ln w="15875">
            <a:solidFill>
              <a:srgbClr val="327A5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8" name="TextBox 7">
            <a:extLst>
              <a:ext uri="{FF2B5EF4-FFF2-40B4-BE49-F238E27FC236}">
                <a16:creationId xmlns:a16="http://schemas.microsoft.com/office/drawing/2014/main" xmlns="" id="{36FA3ACA-0387-4323-B873-A53B4B57CD8B}"/>
              </a:ext>
            </a:extLst>
          </p:cNvPr>
          <p:cNvSpPr txBox="1"/>
          <p:nvPr/>
        </p:nvSpPr>
        <p:spPr>
          <a:xfrm>
            <a:off x="467544" y="1545294"/>
            <a:ext cx="2448271" cy="2369880"/>
          </a:xfrm>
          <a:prstGeom prst="rect">
            <a:avLst/>
          </a:prstGeom>
          <a:noFill/>
          <a:scene3d>
            <a:camera prst="obliqueTopLeft"/>
            <a:lightRig rig="threePt" dir="t"/>
          </a:scene3d>
        </p:spPr>
        <p:txBody>
          <a:bodyPr wrap="square" rtlCol="0">
            <a:spAutoFit/>
          </a:bodyPr>
          <a:lstStyle/>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pc="-150" dirty="0">
              <a:latin typeface="맑은 고딕" panose="020B0503020000020004" pitchFamily="50" charset="-127"/>
              <a:ea typeface="맑은 고딕" panose="020B0503020000020004" pitchFamily="50" charset="-127"/>
            </a:endParaRPr>
          </a:p>
          <a:p>
            <a:pPr algn="ctr"/>
            <a:r>
              <a:rPr lang="ko-KR" altLang="en-US" spc="-150" dirty="0">
                <a:latin typeface="맑은 고딕" panose="020B0503020000020004" pitchFamily="50" charset="-127"/>
                <a:ea typeface="맑은 고딕" panose="020B0503020000020004" pitchFamily="50" charset="-127"/>
              </a:rPr>
              <a:t>프로젝트 책임자</a:t>
            </a:r>
            <a:endParaRPr lang="en-US" altLang="ko-KR" spc="-150" dirty="0">
              <a:latin typeface="맑은 고딕" panose="020B0503020000020004" pitchFamily="50" charset="-127"/>
              <a:ea typeface="맑은 고딕" panose="020B0503020000020004" pitchFamily="50" charset="-127"/>
            </a:endParaRPr>
          </a:p>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z="1400" b="1" spc="-150" dirty="0">
              <a:latin typeface="맑은 고딕" panose="020B0503020000020004" pitchFamily="50" charset="-127"/>
              <a:ea typeface="맑은 고딕" panose="020B0503020000020004" pitchFamily="50" charset="-127"/>
            </a:endParaRPr>
          </a:p>
          <a:p>
            <a:pPr algn="ctr"/>
            <a:r>
              <a:rPr lang="en-US" altLang="ko-KR" sz="1400" b="1" spc="-150" dirty="0">
                <a:latin typeface="맑은 고딕" panose="020B0503020000020004" pitchFamily="50" charset="-127"/>
                <a:ea typeface="맑은 고딕" panose="020B0503020000020004" pitchFamily="50" charset="-127"/>
              </a:rPr>
              <a:t>20152271 </a:t>
            </a:r>
            <a:r>
              <a:rPr lang="ko-KR" altLang="en-US" sz="1400" b="1" spc="-150" dirty="0" err="1">
                <a:latin typeface="맑은 고딕" panose="020B0503020000020004" pitchFamily="50" charset="-127"/>
                <a:ea typeface="맑은 고딕" panose="020B0503020000020004" pitchFamily="50" charset="-127"/>
              </a:rPr>
              <a:t>황민욱</a:t>
            </a:r>
            <a:endParaRPr lang="en-US" altLang="ko-KR" sz="1400" b="1" spc="-150" dirty="0">
              <a:latin typeface="맑은 고딕" panose="020B0503020000020004" pitchFamily="50" charset="-127"/>
              <a:ea typeface="맑은 고딕" panose="020B0503020000020004" pitchFamily="50" charset="-127"/>
            </a:endParaRPr>
          </a:p>
          <a:p>
            <a:pPr algn="ctr"/>
            <a:endParaRPr lang="en-US" altLang="ko-KR" sz="1400" b="1"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사용자 인터페이스 구현</a:t>
            </a: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블루투스 통신 구축</a:t>
            </a: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환경 설정 구현</a:t>
            </a:r>
            <a:endParaRPr lang="en-US" altLang="ko-KR" sz="1400" spc="-150" dirty="0">
              <a:latin typeface="맑은 고딕" panose="020B0503020000020004" pitchFamily="50" charset="-127"/>
              <a:ea typeface="맑은 고딕" panose="020B0503020000020004" pitchFamily="50" charset="-127"/>
            </a:endParaRPr>
          </a:p>
        </p:txBody>
      </p:sp>
      <p:sp>
        <p:nvSpPr>
          <p:cNvPr id="10" name="모서리가 둥근 직사각형 10">
            <a:extLst>
              <a:ext uri="{FF2B5EF4-FFF2-40B4-BE49-F238E27FC236}">
                <a16:creationId xmlns:a16="http://schemas.microsoft.com/office/drawing/2014/main" xmlns="" id="{05CBD701-299B-4314-B5B6-7E56B5B6D880}"/>
              </a:ext>
            </a:extLst>
          </p:cNvPr>
          <p:cNvSpPr/>
          <p:nvPr/>
        </p:nvSpPr>
        <p:spPr>
          <a:xfrm>
            <a:off x="3347864" y="1563637"/>
            <a:ext cx="2448271" cy="3024335"/>
          </a:xfrm>
          <a:prstGeom prst="roundRect">
            <a:avLst/>
          </a:prstGeom>
          <a:noFill/>
          <a:ln w="15875">
            <a:solidFill>
              <a:srgbClr val="327A5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xmlns="" id="{7881485D-533E-41C7-BFB6-CDA60B45F6FF}"/>
              </a:ext>
            </a:extLst>
          </p:cNvPr>
          <p:cNvSpPr txBox="1"/>
          <p:nvPr/>
        </p:nvSpPr>
        <p:spPr>
          <a:xfrm>
            <a:off x="3347864" y="1545295"/>
            <a:ext cx="2448271" cy="2369880"/>
          </a:xfrm>
          <a:prstGeom prst="rect">
            <a:avLst/>
          </a:prstGeom>
          <a:noFill/>
          <a:scene3d>
            <a:camera prst="obliqueTopLeft"/>
            <a:lightRig rig="threePt" dir="t"/>
          </a:scene3d>
        </p:spPr>
        <p:txBody>
          <a:bodyPr wrap="square" rtlCol="0">
            <a:spAutoFit/>
          </a:bodyPr>
          <a:lstStyle/>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pc="-150" dirty="0">
              <a:latin typeface="맑은 고딕" panose="020B0503020000020004" pitchFamily="50" charset="-127"/>
              <a:ea typeface="맑은 고딕" panose="020B0503020000020004" pitchFamily="50" charset="-127"/>
            </a:endParaRPr>
          </a:p>
          <a:p>
            <a:pPr algn="ctr"/>
            <a:r>
              <a:rPr lang="ko-KR" altLang="en-US" spc="-150" dirty="0">
                <a:latin typeface="맑은 고딕" panose="020B0503020000020004" pitchFamily="50" charset="-127"/>
                <a:ea typeface="맑은 고딕" panose="020B0503020000020004" pitchFamily="50" charset="-127"/>
              </a:rPr>
              <a:t>프로젝트 구성원</a:t>
            </a:r>
            <a:endParaRPr lang="en-US" altLang="ko-KR" spc="-150" dirty="0">
              <a:latin typeface="맑은 고딕" panose="020B0503020000020004" pitchFamily="50" charset="-127"/>
              <a:ea typeface="맑은 고딕" panose="020B0503020000020004" pitchFamily="50" charset="-127"/>
            </a:endParaRPr>
          </a:p>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z="1400" b="1" spc="-150" dirty="0">
              <a:latin typeface="맑은 고딕" panose="020B0503020000020004" pitchFamily="50" charset="-127"/>
              <a:ea typeface="맑은 고딕" panose="020B0503020000020004" pitchFamily="50" charset="-127"/>
            </a:endParaRPr>
          </a:p>
          <a:p>
            <a:pPr algn="ctr"/>
            <a:r>
              <a:rPr lang="en-US" altLang="ko-KR" sz="1400" b="1" spc="-150" dirty="0">
                <a:latin typeface="맑은 고딕" panose="020B0503020000020004" pitchFamily="50" charset="-127"/>
                <a:ea typeface="맑은 고딕" panose="020B0503020000020004" pitchFamily="50" charset="-127"/>
              </a:rPr>
              <a:t>20152217 </a:t>
            </a:r>
            <a:r>
              <a:rPr lang="ko-KR" altLang="en-US" sz="1400" b="1" spc="-150" dirty="0" err="1">
                <a:latin typeface="맑은 고딕" panose="020B0503020000020004" pitchFamily="50" charset="-127"/>
                <a:ea typeface="맑은 고딕" panose="020B0503020000020004" pitchFamily="50" charset="-127"/>
              </a:rPr>
              <a:t>박종한</a:t>
            </a:r>
            <a:endParaRPr lang="en-US" altLang="ko-KR" sz="1400" b="1" spc="-150" dirty="0">
              <a:latin typeface="맑은 고딕" panose="020B0503020000020004" pitchFamily="50" charset="-127"/>
              <a:ea typeface="맑은 고딕" panose="020B0503020000020004" pitchFamily="50" charset="-127"/>
            </a:endParaRPr>
          </a:p>
          <a:p>
            <a:pPr algn="ct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사용자 인터페이스 구현</a:t>
            </a: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게임 환경 구축</a:t>
            </a: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모드 및 조작법 구현</a:t>
            </a:r>
            <a:endParaRPr lang="en-US" altLang="ko-KR" sz="1400" spc="-150" dirty="0">
              <a:latin typeface="맑은 고딕" panose="020B0503020000020004" pitchFamily="50" charset="-127"/>
              <a:ea typeface="맑은 고딕" panose="020B0503020000020004" pitchFamily="50" charset="-127"/>
            </a:endParaRPr>
          </a:p>
        </p:txBody>
      </p:sp>
      <p:sp>
        <p:nvSpPr>
          <p:cNvPr id="13" name="모서리가 둥근 직사각형 10">
            <a:extLst>
              <a:ext uri="{FF2B5EF4-FFF2-40B4-BE49-F238E27FC236}">
                <a16:creationId xmlns:a16="http://schemas.microsoft.com/office/drawing/2014/main" xmlns="" id="{6C730C0F-AC27-44A3-BFBD-2805EC85F8A3}"/>
              </a:ext>
            </a:extLst>
          </p:cNvPr>
          <p:cNvSpPr/>
          <p:nvPr/>
        </p:nvSpPr>
        <p:spPr>
          <a:xfrm>
            <a:off x="6228184" y="1568638"/>
            <a:ext cx="2448271" cy="3019334"/>
          </a:xfrm>
          <a:prstGeom prst="roundRect">
            <a:avLst/>
          </a:prstGeom>
          <a:noFill/>
          <a:ln w="15875">
            <a:solidFill>
              <a:srgbClr val="327A5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맑은 고딕" panose="020B0503020000020004" pitchFamily="50" charset="-127"/>
              <a:ea typeface="맑은 고딕" panose="020B0503020000020004" pitchFamily="50" charset="-127"/>
            </a:endParaRPr>
          </a:p>
        </p:txBody>
      </p:sp>
      <p:sp>
        <p:nvSpPr>
          <p:cNvPr id="14" name="TextBox 13">
            <a:extLst>
              <a:ext uri="{FF2B5EF4-FFF2-40B4-BE49-F238E27FC236}">
                <a16:creationId xmlns:a16="http://schemas.microsoft.com/office/drawing/2014/main" xmlns="" id="{A6C3E10C-CBEA-4291-B82F-0EDE76280E29}"/>
              </a:ext>
            </a:extLst>
          </p:cNvPr>
          <p:cNvSpPr txBox="1"/>
          <p:nvPr/>
        </p:nvSpPr>
        <p:spPr>
          <a:xfrm>
            <a:off x="6228184" y="1550295"/>
            <a:ext cx="2448271" cy="2369880"/>
          </a:xfrm>
          <a:prstGeom prst="rect">
            <a:avLst/>
          </a:prstGeom>
          <a:noFill/>
          <a:scene3d>
            <a:camera prst="obliqueTopLeft"/>
            <a:lightRig rig="threePt" dir="t"/>
          </a:scene3d>
        </p:spPr>
        <p:txBody>
          <a:bodyPr wrap="square" rtlCol="0">
            <a:spAutoFit/>
          </a:bodyPr>
          <a:lstStyle/>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pc="-150" dirty="0">
              <a:latin typeface="맑은 고딕" panose="020B0503020000020004" pitchFamily="50" charset="-127"/>
              <a:ea typeface="맑은 고딕" panose="020B0503020000020004" pitchFamily="50" charset="-127"/>
            </a:endParaRPr>
          </a:p>
          <a:p>
            <a:pPr algn="ctr"/>
            <a:r>
              <a:rPr lang="ko-KR" altLang="en-US" spc="-150" dirty="0">
                <a:latin typeface="맑은 고딕" panose="020B0503020000020004" pitchFamily="50" charset="-127"/>
                <a:ea typeface="맑은 고딕" panose="020B0503020000020004" pitchFamily="50" charset="-127"/>
              </a:rPr>
              <a:t>프로젝트 구성원</a:t>
            </a:r>
            <a:endParaRPr lang="en-US" altLang="ko-KR" spc="-150" dirty="0">
              <a:latin typeface="맑은 고딕" panose="020B0503020000020004" pitchFamily="50" charset="-127"/>
              <a:ea typeface="맑은 고딕" panose="020B0503020000020004" pitchFamily="50" charset="-127"/>
            </a:endParaRPr>
          </a:p>
          <a:p>
            <a:pPr algn="ctr"/>
            <a:endParaRPr lang="en-US" altLang="ko-KR" sz="1400" spc="-150" dirty="0">
              <a:latin typeface="맑은 고딕" panose="020B0503020000020004" pitchFamily="50" charset="-127"/>
              <a:ea typeface="맑은 고딕" panose="020B0503020000020004" pitchFamily="50" charset="-127"/>
            </a:endParaRPr>
          </a:p>
          <a:p>
            <a:pPr algn="ctr"/>
            <a:endParaRPr lang="en-US" altLang="ko-KR" sz="1400" b="1" spc="-150" dirty="0">
              <a:latin typeface="맑은 고딕" panose="020B0503020000020004" pitchFamily="50" charset="-127"/>
              <a:ea typeface="맑은 고딕" panose="020B0503020000020004" pitchFamily="50" charset="-127"/>
            </a:endParaRPr>
          </a:p>
          <a:p>
            <a:pPr algn="ctr"/>
            <a:r>
              <a:rPr lang="en-US" altLang="ko-KR" sz="1400" b="1" spc="-150" dirty="0">
                <a:latin typeface="맑은 고딕" panose="020B0503020000020004" pitchFamily="50" charset="-127"/>
                <a:ea typeface="맑은 고딕" panose="020B0503020000020004" pitchFamily="50" charset="-127"/>
              </a:rPr>
              <a:t>20152238 </a:t>
            </a:r>
            <a:r>
              <a:rPr lang="ko-KR" altLang="en-US" sz="1400" b="1" spc="-150" dirty="0">
                <a:latin typeface="맑은 고딕" panose="020B0503020000020004" pitchFamily="50" charset="-127"/>
                <a:ea typeface="맑은 고딕" panose="020B0503020000020004" pitchFamily="50" charset="-127"/>
              </a:rPr>
              <a:t>이정빈</a:t>
            </a:r>
            <a:endParaRPr lang="en-US" altLang="ko-KR" sz="1400" b="1" spc="-150" dirty="0">
              <a:latin typeface="맑은 고딕" panose="020B0503020000020004" pitchFamily="50" charset="-127"/>
              <a:ea typeface="맑은 고딕" panose="020B0503020000020004" pitchFamily="50" charset="-127"/>
            </a:endParaRPr>
          </a:p>
          <a:p>
            <a:pPr algn="ct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사용자 인터페이스 구현</a:t>
            </a:r>
            <a:endParaRPr lang="en-US" altLang="ko-KR" sz="1400" spc="-150" dirty="0">
              <a:latin typeface="맑은 고딕" panose="020B0503020000020004" pitchFamily="50" charset="-127"/>
              <a:ea typeface="맑은 고딕" panose="020B0503020000020004" pitchFamily="50" charset="-127"/>
            </a:endParaRPr>
          </a:p>
          <a:p>
            <a:pPr algn="ctr"/>
            <a:r>
              <a:rPr lang="ko-KR" altLang="en-US" sz="1400" spc="-150" dirty="0">
                <a:latin typeface="맑은 고딕" panose="020B0503020000020004" pitchFamily="50" charset="-127"/>
                <a:ea typeface="맑은 고딕" panose="020B0503020000020004" pitchFamily="50" charset="-127"/>
              </a:rPr>
              <a:t>데이터베이스 구축</a:t>
            </a:r>
            <a:endParaRPr lang="en-US" altLang="ko-KR" sz="1400" spc="-150" dirty="0">
              <a:latin typeface="맑은 고딕" panose="020B0503020000020004" pitchFamily="50" charset="-127"/>
              <a:ea typeface="맑은 고딕" panose="020B0503020000020004" pitchFamily="50" charset="-127"/>
            </a:endParaRPr>
          </a:p>
          <a:p>
            <a:pPr algn="ctr"/>
            <a:r>
              <a:rPr lang="en-US" altLang="ko-KR" sz="1400" spc="-150" dirty="0">
                <a:latin typeface="맑은 고딕" panose="020B0503020000020004" pitchFamily="50" charset="-127"/>
                <a:ea typeface="맑은 고딕" panose="020B0503020000020004" pitchFamily="50" charset="-127"/>
              </a:rPr>
              <a:t>API </a:t>
            </a:r>
            <a:r>
              <a:rPr lang="ko-KR" altLang="en-US" sz="1400" spc="-150" dirty="0">
                <a:latin typeface="맑은 고딕" panose="020B0503020000020004" pitchFamily="50" charset="-127"/>
                <a:ea typeface="맑은 고딕" panose="020B0503020000020004" pitchFamily="50" charset="-127"/>
              </a:rPr>
              <a:t>연동 및 구현</a:t>
            </a:r>
            <a:endParaRPr lang="en-US" altLang="ko-KR" sz="1400" spc="-150"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23665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P spid="8" grpId="0"/>
      <p:bldP spid="10" grpId="0" animBg="1"/>
      <p:bldP spid="11" grpId="0"/>
      <p:bldP spid="13" grpId="0" animBg="1"/>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차트 14"/>
          <p:cNvGraphicFramePr/>
          <p:nvPr>
            <p:extLst>
              <p:ext uri="{D42A27DB-BD31-4B8C-83A1-F6EECF244321}">
                <p14:modId xmlns:p14="http://schemas.microsoft.com/office/powerpoint/2010/main" val="1633534547"/>
              </p:ext>
            </p:extLst>
          </p:nvPr>
        </p:nvGraphicFramePr>
        <p:xfrm>
          <a:off x="1524000" y="539750"/>
          <a:ext cx="6096000" cy="4064000"/>
        </p:xfrm>
        <a:graphic>
          <a:graphicData uri="http://schemas.openxmlformats.org/drawingml/2006/chart">
            <c:chart xmlns:c="http://schemas.openxmlformats.org/drawingml/2006/chart" xmlns:r="http://schemas.openxmlformats.org/officeDocument/2006/relationships" r:id="rId2"/>
          </a:graphicData>
        </a:graphic>
      </p:graphicFrame>
      <p:cxnSp>
        <p:nvCxnSpPr>
          <p:cNvPr id="7" name="직선 연결선 6"/>
          <p:cNvCxnSpPr>
            <a:cxnSpLocks/>
          </p:cNvCxnSpPr>
          <p:nvPr/>
        </p:nvCxnSpPr>
        <p:spPr>
          <a:xfrm>
            <a:off x="2843808" y="457200"/>
            <a:ext cx="6048672"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259228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개발일정 및 역할 분담</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역할 분담</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43322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9"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sp>
        <p:nvSpPr>
          <p:cNvPr id="4" name="TextBox 3"/>
          <p:cNvSpPr txBox="1"/>
          <p:nvPr/>
        </p:nvSpPr>
        <p:spPr>
          <a:xfrm>
            <a:off x="2044969" y="2297143"/>
            <a:ext cx="5054062" cy="523220"/>
          </a:xfrm>
          <a:prstGeom prst="rect">
            <a:avLst/>
          </a:prstGeom>
          <a:noFill/>
        </p:spPr>
        <p:txBody>
          <a:bodyPr wrap="square" rtlCol="0">
            <a:spAutoFit/>
          </a:bodyPr>
          <a:lstStyle/>
          <a:p>
            <a:pPr algn="ctr"/>
            <a:r>
              <a:rPr lang="ko-KR" altLang="en-US" sz="2800" b="1" spc="-150" dirty="0">
                <a:ln>
                  <a:solidFill>
                    <a:schemeClr val="tx1"/>
                  </a:solidFill>
                </a:ln>
                <a:solidFill>
                  <a:schemeClr val="bg1"/>
                </a:solidFill>
                <a:latin typeface="맑은 고딕" panose="020B0503020000020004" pitchFamily="50" charset="-127"/>
                <a:ea typeface="맑은 고딕" panose="020B0503020000020004" pitchFamily="50" charset="-127"/>
              </a:rPr>
              <a:t>캡스톤디자인</a:t>
            </a:r>
            <a:r>
              <a:rPr lang="ko-KR" altLang="en-US" sz="2400" b="1" spc="-150" dirty="0">
                <a:ln>
                  <a:solidFill>
                    <a:schemeClr val="tx1"/>
                  </a:solidFill>
                </a:ln>
                <a:solidFill>
                  <a:schemeClr val="bg1"/>
                </a:solidFill>
                <a:latin typeface="맑은 고딕" panose="020B0503020000020004" pitchFamily="50" charset="-127"/>
                <a:ea typeface="맑은 고딕" panose="020B0503020000020004" pitchFamily="50" charset="-127"/>
              </a:rPr>
              <a:t> 주제</a:t>
            </a:r>
            <a:endParaRPr lang="ko-KR" altLang="en-US" b="1" spc="-150" dirty="0">
              <a:ln>
                <a:solidFill>
                  <a:schemeClr val="tx1"/>
                </a:solidFill>
              </a:ln>
              <a:solidFill>
                <a:schemeClr val="bg1"/>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3492678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_x245446936" descr="EMB0000090c8656">
            <a:extLst>
              <a:ext uri="{FF2B5EF4-FFF2-40B4-BE49-F238E27FC236}">
                <a16:creationId xmlns:a16="http://schemas.microsoft.com/office/drawing/2014/main" xmlns="" id="{29B91CF3-E85A-4BD2-89A8-D7E7A568AD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57145"/>
            <a:ext cx="8712968" cy="464589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직선 연결선 6"/>
          <p:cNvCxnSpPr>
            <a:cxnSpLocks/>
          </p:cNvCxnSpPr>
          <p:nvPr/>
        </p:nvCxnSpPr>
        <p:spPr>
          <a:xfrm>
            <a:off x="2483768" y="457200"/>
            <a:ext cx="6408712"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2304256"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캡스톤디자인 주제</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신형 차량 번호판 인식 시스템</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6159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p:cNvCxnSpPr>
          <p:nvPr/>
        </p:nvCxnSpPr>
        <p:spPr>
          <a:xfrm>
            <a:off x="2483768" y="457200"/>
            <a:ext cx="6408712"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2304256"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캡스톤디자인 주제</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3888432"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rPr>
              <a:t>모션 인식을 활용한 헬스 트레이닝 자세 분석 시스템</a:t>
            </a:r>
            <a:endParaRPr lang="en-US" altLang="ko-KR" sz="1400" b="1" spc="-150" dirty="0">
              <a:solidFill>
                <a:schemeClr val="tx1">
                  <a:lumMod val="75000"/>
                  <a:lumOff val="25000"/>
                </a:schemeClr>
              </a:solidFill>
              <a:latin typeface="맑은 고딕" panose="020B0503020000020004" pitchFamily="50" charset="-127"/>
            </a:endParaRPr>
          </a:p>
        </p:txBody>
      </p:sp>
      <p:pic>
        <p:nvPicPr>
          <p:cNvPr id="5" name="_x401635488" descr="EMB00001e086e34">
            <a:extLst>
              <a:ext uri="{FF2B5EF4-FFF2-40B4-BE49-F238E27FC236}">
                <a16:creationId xmlns:a16="http://schemas.microsoft.com/office/drawing/2014/main" xmlns="" id="{FE72947F-36DC-4254-A7AC-DCF0D8B4B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39" y="1707654"/>
            <a:ext cx="3670281" cy="2354072"/>
          </a:xfrm>
          <a:prstGeom prst="rect">
            <a:avLst/>
          </a:prstGeom>
          <a:noFill/>
          <a:extLst>
            <a:ext uri="{909E8E84-426E-40DD-AFC4-6F175D3DCCD1}">
              <a14:hiddenFill xmlns:a14="http://schemas.microsoft.com/office/drawing/2010/main">
                <a:solidFill>
                  <a:srgbClr val="FFFFFF"/>
                </a:solidFill>
              </a14:hiddenFill>
            </a:ext>
          </a:extLst>
        </p:spPr>
      </p:pic>
      <p:pic>
        <p:nvPicPr>
          <p:cNvPr id="6" name="_x408201048" descr="EMB00001e086e36">
            <a:extLst>
              <a:ext uri="{FF2B5EF4-FFF2-40B4-BE49-F238E27FC236}">
                <a16:creationId xmlns:a16="http://schemas.microsoft.com/office/drawing/2014/main" xmlns="" id="{EC80D917-1507-4272-9B37-6325EFE90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0772" y="1707654"/>
            <a:ext cx="3885761" cy="235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86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rPr>
              <a:t>동작 시연</a:t>
            </a:r>
            <a:endParaRPr lang="en-US" altLang="ko-KR" sz="1400" b="1" spc="-150" dirty="0">
              <a:solidFill>
                <a:schemeClr val="tx1">
                  <a:lumMod val="75000"/>
                  <a:lumOff val="25000"/>
                </a:schemeClr>
              </a:solidFill>
              <a:latin typeface="맑은 고딕" panose="020B0503020000020004" pitchFamily="50" charset="-127"/>
            </a:endParaRPr>
          </a:p>
        </p:txBody>
      </p:sp>
      <p:pic>
        <p:nvPicPr>
          <p:cNvPr id="2" name="KakaoTalk_Video_20191203_1404_21_396">
            <a:hlinkClick r:id="" action="ppaction://media"/>
            <a:extLst>
              <a:ext uri="{FF2B5EF4-FFF2-40B4-BE49-F238E27FC236}">
                <a16:creationId xmlns:a16="http://schemas.microsoft.com/office/drawing/2014/main" xmlns="" id="{9BC9344F-17FF-493E-9AD8-73E0815FEF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95921" y="1011198"/>
            <a:ext cx="6948772" cy="3905824"/>
          </a:xfrm>
          <a:prstGeom prst="rect">
            <a:avLst/>
          </a:prstGeom>
        </p:spPr>
      </p:pic>
    </p:spTree>
    <p:extLst>
      <p:ext uri="{BB962C8B-B14F-4D97-AF65-F5344CB8AC3E}">
        <p14:creationId xmlns:p14="http://schemas.microsoft.com/office/powerpoint/2010/main" val="302473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35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2"/>
                </p:tgtEl>
              </p:cMediaNode>
            </p:video>
            <p:seq concurrent="1" nextAc="seek">
              <p:cTn id="19" restart="whenNotActive" fill="hold" evtFilter="cancelBubble" nodeType="interactiveSeq">
                <p:stCondLst>
                  <p:cond evt="onClick" delay="0">
                    <p:tgtEl>
                      <p:spTgt spid="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366C5B"/>
        </a:solidFill>
        <a:effectLst/>
      </p:bgPr>
    </p:bg>
    <p:spTree>
      <p:nvGrpSpPr>
        <p:cNvPr id="1" name=""/>
        <p:cNvGrpSpPr/>
        <p:nvPr/>
      </p:nvGrpSpPr>
      <p:grpSpPr>
        <a:xfrm>
          <a:off x="0" y="0"/>
          <a:ext cx="0" cy="0"/>
          <a:chOff x="0" y="0"/>
          <a:chExt cx="0" cy="0"/>
        </a:xfrm>
      </p:grpSpPr>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0" y="-956642"/>
            <a:ext cx="9144000" cy="6858000"/>
          </a:xfrm>
          <a:prstGeom prst="rect">
            <a:avLst/>
          </a:prstGeom>
        </p:spPr>
      </p:pic>
      <p:cxnSp>
        <p:nvCxnSpPr>
          <p:cNvPr id="6" name="직선 연결선 5"/>
          <p:cNvCxnSpPr>
            <a:cxnSpLocks/>
          </p:cNvCxnSpPr>
          <p:nvPr/>
        </p:nvCxnSpPr>
        <p:spPr>
          <a:xfrm>
            <a:off x="3275856" y="2559556"/>
            <a:ext cx="26282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1D422FE3-ADFF-47C7-A638-D7E566AC14BD}"/>
              </a:ext>
            </a:extLst>
          </p:cNvPr>
          <p:cNvSpPr txBox="1"/>
          <p:nvPr/>
        </p:nvSpPr>
        <p:spPr>
          <a:xfrm>
            <a:off x="270055" y="1635646"/>
            <a:ext cx="8639894" cy="830997"/>
          </a:xfrm>
          <a:prstGeom prst="rect">
            <a:avLst/>
          </a:prstGeom>
          <a:noFill/>
          <a:scene3d>
            <a:camera prst="obliqueTopLeft"/>
            <a:lightRig rig="threePt" dir="t"/>
          </a:scene3d>
        </p:spPr>
        <p:txBody>
          <a:bodyPr wrap="square" rtlCol="0">
            <a:spAutoFit/>
          </a:bodyPr>
          <a:lstStyle/>
          <a:p>
            <a:pPr algn="ctr"/>
            <a:r>
              <a:rPr lang="en-US" altLang="ko-KR"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rPr>
              <a:t>Q n A</a:t>
            </a:r>
            <a:endParaRPr lang="ko-KR" altLang="en-US" sz="4800" b="1" spc="-300" dirty="0">
              <a:ln>
                <a:solidFill>
                  <a:schemeClr val="tx1"/>
                </a:solidFill>
              </a:ln>
              <a:solidFill>
                <a:schemeClr val="bg1"/>
              </a:solidFill>
              <a:effectLst>
                <a:outerShdw blurRad="38100" dist="38100" dir="2700000" algn="tl">
                  <a:srgbClr val="000000">
                    <a:alpha val="43137"/>
                  </a:srgbClr>
                </a:outerShdw>
              </a:effectLst>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28013746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림 12" descr="스크린샷, 모니터, 컴퓨터, 노트북이(가) 표시된 사진&#10;&#10;자동 생성된 설명">
            <a:extLst>
              <a:ext uri="{FF2B5EF4-FFF2-40B4-BE49-F238E27FC236}">
                <a16:creationId xmlns:a16="http://schemas.microsoft.com/office/drawing/2014/main" xmlns="" id="{4CD171A7-F21E-4377-9B5D-0EC49D07FE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7720" y="1139913"/>
            <a:ext cx="3385302" cy="3667410"/>
          </a:xfrm>
          <a:prstGeom prst="rect">
            <a:avLst/>
          </a:prstGeom>
        </p:spPr>
      </p:pic>
      <p:pic>
        <p:nvPicPr>
          <p:cNvPr id="11" name="그림 10" descr="스크린샷, 모니터, 노트북, 컴퓨터이(가) 표시된 사진&#10;&#10;자동 생성된 설명">
            <a:extLst>
              <a:ext uri="{FF2B5EF4-FFF2-40B4-BE49-F238E27FC236}">
                <a16:creationId xmlns:a16="http://schemas.microsoft.com/office/drawing/2014/main" xmlns="" id="{400DF427-439E-4177-B698-EE758BAB00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978" y="1139913"/>
            <a:ext cx="3385302" cy="3667410"/>
          </a:xfrm>
          <a:prstGeom prst="rect">
            <a:avLst/>
          </a:prstGeom>
        </p:spPr>
      </p:pic>
      <p:cxnSp>
        <p:nvCxnSpPr>
          <p:cNvPr id="7" name="직선 연결선 6"/>
          <p:cNvCxnSpPr>
            <a:cxnSpLocks/>
            <a:stCxn id="9" idx="3"/>
          </p:cNvCxnSpPr>
          <p:nvPr/>
        </p:nvCxnSpPr>
        <p:spPr>
          <a:xfrm>
            <a:off x="2051720" y="457200"/>
            <a:ext cx="6840760" cy="0"/>
          </a:xfrm>
          <a:prstGeom prst="line">
            <a:avLst/>
          </a:prstGeom>
          <a:ln>
            <a:solidFill>
              <a:srgbClr val="327A5D"/>
            </a:solidFill>
            <a:headEnd type="oval" w="sm" len="sm"/>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9512" y="257145"/>
            <a:ext cx="1872208" cy="400110"/>
          </a:xfrm>
          <a:prstGeom prst="rect">
            <a:avLst/>
          </a:prstGeom>
          <a:noFill/>
          <a:scene3d>
            <a:camera prst="obliqueTopLeft"/>
            <a:lightRig rig="threePt" dir="t"/>
          </a:scene3d>
        </p:spPr>
        <p:txBody>
          <a:bodyPr wrap="square" rtlCol="0">
            <a:spAutoFit/>
          </a:bodyPr>
          <a:lstStyle/>
          <a:p>
            <a:pPr algn="ctr"/>
            <a:r>
              <a:rPr lang="ko-KR" altLang="en-US" sz="2000" spc="-150" dirty="0">
                <a:solidFill>
                  <a:schemeClr val="tx1">
                    <a:lumMod val="75000"/>
                    <a:lumOff val="25000"/>
                  </a:schemeClr>
                </a:solidFill>
                <a:latin typeface="맑은 고딕" panose="020B0503020000020004" pitchFamily="50" charset="-127"/>
                <a:ea typeface="맑은 고딕" panose="020B0503020000020004" pitchFamily="50" charset="-127"/>
              </a:rPr>
              <a:t>프로젝트 개요</a:t>
            </a:r>
            <a:endParaRPr lang="en-US" altLang="ko-KR" sz="2000"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2" name="TextBox 11">
            <a:extLst>
              <a:ext uri="{FF2B5EF4-FFF2-40B4-BE49-F238E27FC236}">
                <a16:creationId xmlns:a16="http://schemas.microsoft.com/office/drawing/2014/main" xmlns="" id="{AF847F6F-1E3E-4575-9A02-E41BFE21A905}"/>
              </a:ext>
            </a:extLst>
          </p:cNvPr>
          <p:cNvSpPr txBox="1"/>
          <p:nvPr/>
        </p:nvSpPr>
        <p:spPr>
          <a:xfrm>
            <a:off x="179512" y="703421"/>
            <a:ext cx="2304256" cy="307777"/>
          </a:xfrm>
          <a:prstGeom prst="rect">
            <a:avLst/>
          </a:prstGeom>
          <a:noFill/>
          <a:scene3d>
            <a:camera prst="obliqueTopLeft"/>
            <a:lightRig rig="threePt" dir="t"/>
          </a:scene3d>
        </p:spPr>
        <p:txBody>
          <a:bodyPr wrap="square" rtlCol="0">
            <a:spAutoFit/>
          </a:bodyPr>
          <a:lstStyle/>
          <a:p>
            <a:r>
              <a:rPr lang="ko-KR" altLang="en-US" sz="1400" b="1" spc="-150" dirty="0">
                <a:solidFill>
                  <a:schemeClr val="tx1">
                    <a:lumMod val="75000"/>
                    <a:lumOff val="25000"/>
                  </a:schemeClr>
                </a:solidFill>
                <a:latin typeface="맑은 고딕" panose="020B0503020000020004" pitchFamily="50" charset="-127"/>
                <a:ea typeface="맑은 고딕" panose="020B0503020000020004" pitchFamily="50" charset="-127"/>
              </a:rPr>
              <a:t>애플리케이션 구조 및 동작</a:t>
            </a:r>
            <a:endParaRPr lang="en-US" altLang="ko-KR" sz="1400" b="1" spc="-150" dirty="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14" name="직사각형 13">
            <a:extLst>
              <a:ext uri="{FF2B5EF4-FFF2-40B4-BE49-F238E27FC236}">
                <a16:creationId xmlns:a16="http://schemas.microsoft.com/office/drawing/2014/main" xmlns="" id="{3CF1AA69-61A2-48CF-8384-3BF239111205}"/>
              </a:ext>
            </a:extLst>
          </p:cNvPr>
          <p:cNvSpPr/>
          <p:nvPr/>
        </p:nvSpPr>
        <p:spPr>
          <a:xfrm>
            <a:off x="1843654" y="4855721"/>
            <a:ext cx="1639950" cy="307777"/>
          </a:xfrm>
          <a:prstGeom prst="rect">
            <a:avLst/>
          </a:prstGeom>
        </p:spPr>
        <p:txBody>
          <a:bodyPr wrap="square">
            <a:spAutoFit/>
          </a:bodyPr>
          <a:lstStyle/>
          <a:p>
            <a:pPr algn="ctr"/>
            <a:r>
              <a:rPr lang="en-US" altLang="ko-KR" sz="1400" b="1" spc="-150" dirty="0">
                <a:solidFill>
                  <a:schemeClr val="tx1">
                    <a:lumMod val="85000"/>
                    <a:lumOff val="15000"/>
                  </a:schemeClr>
                </a:solidFill>
                <a:latin typeface="맑은 고딕" panose="020B0503020000020004" pitchFamily="50" charset="-127"/>
              </a:rPr>
              <a:t>27</a:t>
            </a:r>
            <a:r>
              <a:rPr lang="ko-KR" altLang="en-US" sz="1400" b="1" spc="-150" dirty="0">
                <a:solidFill>
                  <a:schemeClr val="tx1">
                    <a:lumMod val="85000"/>
                    <a:lumOff val="15000"/>
                  </a:schemeClr>
                </a:solidFill>
                <a:latin typeface="맑은 고딕" panose="020B0503020000020004" pitchFamily="50" charset="-127"/>
              </a:rPr>
              <a:t>개의 </a:t>
            </a:r>
            <a:r>
              <a:rPr lang="en-US" altLang="ko-KR" sz="1400" b="1" spc="-150" dirty="0">
                <a:solidFill>
                  <a:schemeClr val="tx1">
                    <a:lumMod val="85000"/>
                    <a:lumOff val="15000"/>
                  </a:schemeClr>
                </a:solidFill>
                <a:latin typeface="맑은 고딕" panose="020B0503020000020004" pitchFamily="50" charset="-127"/>
              </a:rPr>
              <a:t>CLASS</a:t>
            </a:r>
            <a:r>
              <a:rPr lang="ko-KR" altLang="en-US" sz="1400" b="1" spc="-150" dirty="0">
                <a:solidFill>
                  <a:schemeClr val="tx1">
                    <a:lumMod val="85000"/>
                    <a:lumOff val="15000"/>
                  </a:schemeClr>
                </a:solidFill>
                <a:latin typeface="맑은 고딕" panose="020B0503020000020004" pitchFamily="50" charset="-127"/>
              </a:rPr>
              <a:t> 파일</a:t>
            </a:r>
            <a:endParaRPr lang="en-US" altLang="ko-KR" sz="1400" spc="-150" dirty="0">
              <a:solidFill>
                <a:schemeClr val="tx1">
                  <a:lumMod val="85000"/>
                  <a:lumOff val="15000"/>
                </a:schemeClr>
              </a:solidFill>
              <a:latin typeface="맑은 고딕" panose="020B0503020000020004" pitchFamily="50" charset="-127"/>
            </a:endParaRPr>
          </a:p>
        </p:txBody>
      </p:sp>
      <p:sp>
        <p:nvSpPr>
          <p:cNvPr id="15" name="직사각형 14">
            <a:extLst>
              <a:ext uri="{FF2B5EF4-FFF2-40B4-BE49-F238E27FC236}">
                <a16:creationId xmlns:a16="http://schemas.microsoft.com/office/drawing/2014/main" xmlns="" id="{D23240CB-D37C-4BA7-ABA0-DB290252ED2E}"/>
              </a:ext>
            </a:extLst>
          </p:cNvPr>
          <p:cNvSpPr/>
          <p:nvPr/>
        </p:nvSpPr>
        <p:spPr>
          <a:xfrm>
            <a:off x="5660398" y="4855721"/>
            <a:ext cx="1639950" cy="307777"/>
          </a:xfrm>
          <a:prstGeom prst="rect">
            <a:avLst/>
          </a:prstGeom>
        </p:spPr>
        <p:txBody>
          <a:bodyPr wrap="square">
            <a:spAutoFit/>
          </a:bodyPr>
          <a:lstStyle/>
          <a:p>
            <a:pPr algn="ctr"/>
            <a:r>
              <a:rPr lang="en-US" altLang="ko-KR" sz="1400" b="1" spc="-150" dirty="0">
                <a:solidFill>
                  <a:schemeClr val="tx1">
                    <a:lumMod val="85000"/>
                    <a:lumOff val="15000"/>
                  </a:schemeClr>
                </a:solidFill>
                <a:latin typeface="맑은 고딕" panose="020B0503020000020004" pitchFamily="50" charset="-127"/>
              </a:rPr>
              <a:t>16</a:t>
            </a:r>
            <a:r>
              <a:rPr lang="ko-KR" altLang="en-US" sz="1400" b="1" spc="-150" dirty="0">
                <a:solidFill>
                  <a:schemeClr val="tx1">
                    <a:lumMod val="85000"/>
                    <a:lumOff val="15000"/>
                  </a:schemeClr>
                </a:solidFill>
                <a:latin typeface="맑은 고딕" panose="020B0503020000020004" pitchFamily="50" charset="-127"/>
              </a:rPr>
              <a:t>개의 </a:t>
            </a:r>
            <a:r>
              <a:rPr lang="en-US" altLang="ko-KR" sz="1400" b="1" spc="-150" dirty="0">
                <a:solidFill>
                  <a:schemeClr val="tx1">
                    <a:lumMod val="85000"/>
                    <a:lumOff val="15000"/>
                  </a:schemeClr>
                </a:solidFill>
                <a:latin typeface="맑은 고딕" panose="020B0503020000020004" pitchFamily="50" charset="-127"/>
              </a:rPr>
              <a:t>XML </a:t>
            </a:r>
            <a:r>
              <a:rPr lang="ko-KR" altLang="en-US" sz="1400" b="1" spc="-150" dirty="0">
                <a:solidFill>
                  <a:schemeClr val="tx1">
                    <a:lumMod val="85000"/>
                    <a:lumOff val="15000"/>
                  </a:schemeClr>
                </a:solidFill>
                <a:latin typeface="맑은 고딕" panose="020B0503020000020004" pitchFamily="50" charset="-127"/>
              </a:rPr>
              <a:t>파일</a:t>
            </a:r>
            <a:endParaRPr lang="en-US" altLang="ko-KR" sz="1400" spc="-150" dirty="0">
              <a:solidFill>
                <a:schemeClr val="tx1">
                  <a:lumMod val="85000"/>
                  <a:lumOff val="15000"/>
                </a:schemeClr>
              </a:solidFill>
              <a:latin typeface="맑은 고딕" panose="020B0503020000020004" pitchFamily="50" charset="-127"/>
            </a:endParaRPr>
          </a:p>
        </p:txBody>
      </p:sp>
    </p:spTree>
    <p:extLst>
      <p:ext uri="{BB962C8B-B14F-4D97-AF65-F5344CB8AC3E}">
        <p14:creationId xmlns:p14="http://schemas.microsoft.com/office/powerpoint/2010/main" val="353377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P spid="15" grpId="0"/>
    </p:bld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1570</Words>
  <Application>Microsoft Office PowerPoint</Application>
  <PresentationFormat>화면 슬라이드 쇼(16:9)</PresentationFormat>
  <Paragraphs>610</Paragraphs>
  <Slides>88</Slides>
  <Notes>2</Notes>
  <HiddenSlides>0</HiddenSlides>
  <MMClips>1</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88</vt:i4>
      </vt:variant>
    </vt:vector>
  </HeadingPairs>
  <TitlesOfParts>
    <vt:vector size="93" baseType="lpstr">
      <vt:lpstr>굴림</vt:lpstr>
      <vt:lpstr>Arial</vt:lpstr>
      <vt:lpstr>굴림체</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R&amp;D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Microsoft Corporation</dc:creator>
  <cp:lastModifiedBy>uou</cp:lastModifiedBy>
  <cp:revision>262</cp:revision>
  <dcterms:created xsi:type="dcterms:W3CDTF">2006-10-05T04:04:58Z</dcterms:created>
  <dcterms:modified xsi:type="dcterms:W3CDTF">2019-12-03T06:58:32Z</dcterms:modified>
</cp:coreProperties>
</file>